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4" r:id="rId1"/>
    <p:sldMasterId id="2147483816" r:id="rId2"/>
  </p:sldMasterIdLst>
  <p:notesMasterIdLst>
    <p:notesMasterId r:id="rId75"/>
  </p:notesMasterIdLst>
  <p:sldIdLst>
    <p:sldId id="397" r:id="rId3"/>
    <p:sldId id="317" r:id="rId4"/>
    <p:sldId id="334" r:id="rId5"/>
    <p:sldId id="366" r:id="rId6"/>
    <p:sldId id="338" r:id="rId7"/>
    <p:sldId id="339" r:id="rId8"/>
    <p:sldId id="359" r:id="rId9"/>
    <p:sldId id="340" r:id="rId10"/>
    <p:sldId id="341" r:id="rId11"/>
    <p:sldId id="367" r:id="rId12"/>
    <p:sldId id="343" r:id="rId13"/>
    <p:sldId id="344" r:id="rId14"/>
    <p:sldId id="345" r:id="rId15"/>
    <p:sldId id="364" r:id="rId16"/>
    <p:sldId id="346" r:id="rId17"/>
    <p:sldId id="347" r:id="rId18"/>
    <p:sldId id="348" r:id="rId19"/>
    <p:sldId id="349" r:id="rId20"/>
    <p:sldId id="350" r:id="rId21"/>
    <p:sldId id="351" r:id="rId22"/>
    <p:sldId id="353" r:id="rId23"/>
    <p:sldId id="362" r:id="rId24"/>
    <p:sldId id="352" r:id="rId25"/>
    <p:sldId id="354" r:id="rId26"/>
    <p:sldId id="365" r:id="rId27"/>
    <p:sldId id="355" r:id="rId28"/>
    <p:sldId id="357" r:id="rId29"/>
    <p:sldId id="358" r:id="rId30"/>
    <p:sldId id="398" r:id="rId31"/>
    <p:sldId id="410" r:id="rId32"/>
    <p:sldId id="402" r:id="rId33"/>
    <p:sldId id="405" r:id="rId34"/>
    <p:sldId id="399" r:id="rId35"/>
    <p:sldId id="407" r:id="rId36"/>
    <p:sldId id="408" r:id="rId37"/>
    <p:sldId id="400" r:id="rId38"/>
    <p:sldId id="406" r:id="rId39"/>
    <p:sldId id="401" r:id="rId40"/>
    <p:sldId id="409" r:id="rId41"/>
    <p:sldId id="404" r:id="rId42"/>
    <p:sldId id="368" r:id="rId43"/>
    <p:sldId id="369" r:id="rId44"/>
    <p:sldId id="370" r:id="rId45"/>
    <p:sldId id="371" r:id="rId46"/>
    <p:sldId id="372" r:id="rId47"/>
    <p:sldId id="373" r:id="rId48"/>
    <p:sldId id="374" r:id="rId49"/>
    <p:sldId id="382" r:id="rId50"/>
    <p:sldId id="375" r:id="rId51"/>
    <p:sldId id="376" r:id="rId52"/>
    <p:sldId id="377" r:id="rId53"/>
    <p:sldId id="378" r:id="rId54"/>
    <p:sldId id="379" r:id="rId55"/>
    <p:sldId id="380" r:id="rId56"/>
    <p:sldId id="381" r:id="rId57"/>
    <p:sldId id="384" r:id="rId58"/>
    <p:sldId id="385" r:id="rId59"/>
    <p:sldId id="412" r:id="rId60"/>
    <p:sldId id="413" r:id="rId61"/>
    <p:sldId id="411" r:id="rId62"/>
    <p:sldId id="386" r:id="rId63"/>
    <p:sldId id="414" r:id="rId64"/>
    <p:sldId id="387" r:id="rId65"/>
    <p:sldId id="388" r:id="rId66"/>
    <p:sldId id="389" r:id="rId67"/>
    <p:sldId id="415" r:id="rId68"/>
    <p:sldId id="416" r:id="rId69"/>
    <p:sldId id="417" r:id="rId70"/>
    <p:sldId id="418" r:id="rId71"/>
    <p:sldId id="419" r:id="rId72"/>
    <p:sldId id="420" r:id="rId73"/>
    <p:sldId id="421"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Microsoft Office User" initials="Office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208B"/>
    <a:srgbClr val="D7267E"/>
    <a:srgbClr val="02C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5"/>
    <p:restoredTop sz="83750"/>
  </p:normalViewPr>
  <p:slideViewPr>
    <p:cSldViewPr snapToGrid="0" snapToObjects="1">
      <p:cViewPr varScale="1">
        <p:scale>
          <a:sx n="67" d="100"/>
          <a:sy n="67" d="100"/>
        </p:scale>
        <p:origin x="56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7-05-25T12:39:16.364" idx="1">
    <p:pos x="10" y="10"/>
    <p:text>Background
How can we tell the greatness of a movie before it is released in cinema?
This question puzzled me for a long time since there is no universal way to claim the goodness of movies. Many people rely on critics to gauge the quality of a film, while others use their instincts. But it takes the time to obtain a reasonable amount of critics review after a movie is released. And human instinct sometimes is unreliable.
Question
Given that thousands of movies were produced each year, is there a better way for us to tell the greatness of movie without relying on critics or our own instincts?
Will the number of human faces in movie poster correlate with the movie rating?
Method
To answer this question, I scraped 5000+ movies from IMDB website using a Python library called "scrapy".
The scraping process took 2 hours to finish. In the end, I was able to obtain all needed 28 variables for 5043 movies and 4906 posters (998MB), spanning across 100 years in 66 countries. There are 2399 unique director names, and thousands of actors/actresses. Below are the 28 variables:
"movie_title" "color" "num_critic_for_reviews" "movie_facebook_likes" "duration" "director_name" "director_facebook_likes" "actor_3_name" "actor_3_facebook_likes" "actor_2_name" "actor_2_facebook_likes" "actor_1_name" "actor_1_facebook_likes" "gross" "genres" "num_voted_users" "cast_total_facebook_likes" "facenumber_in_poster" "plot_keywords" "movie_imdb_link" "num_user_for_reviews" "language" "country" "content_rating" "budget" "title_year" "imdb_score" "aspect_ratio"
To answer question 2, I applied the human face detection algorithm on all the posters using python library called dlib, and extracted the number of faces in posters.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5-25T12:36:09.828" idx="1">
    <p:pos x="10" y="10"/>
    <p:text># Attributes for both student-mat.csv (Math course) and student-por.csv (Portuguese language course) datasets: 
1 school - student's school (binary: 'GP' - Gabriel Pereira or 'MS' - Mousinho da Silveira) 
2 sex - student's sex (binary: 'F' - female or 'M' - male) 
3 age - student's age (numeric: from 15 to 22) 
4 address - student's home address type (binary: 'U' - urban or 'R' - rural) 
5 famsize - family size (binary: 'LE3' - less or equal to 3 or 'GT3' - greater than 3) 
6 Pstatus - parent's cohabitation status (binary: 'T' - living together or 'A' - apart) 
7 Medu - mother's education (numeric: 0 - none, 1 - primary education (4th grade), 2 â€“ 5th to 9th grade, 3 â€“ secondary education or 4 â€“ higher education) 
8 Fedu - father's education (numeric: 0 - none, 1 - primary education (4th grade), 2 â€“ 5th to 9th grade, 3 â€“ secondary education or 4 â€“ higher education) 
9 Mjob - mother's job (nominal: 'teacher', 'health' care related, civil 'services' (e.g. administrative or police), 'at_home' or 'other') 
10 Fjob - father's job (nominal: 'teacher', 'health' care related, civil 'services' (e.g. administrative or police), 'at_home' or 'other') 
11 reason - reason to choose this school (nominal: close to 'home', school 'reputation', 'course' preference or 'other') 
12 guardian - student's guardian (nominal: 'mother', 'father' or 'other') 
13 traveltime - home to school travel time (numeric: 1 - &lt;15 min., 2 - 15 to 30 min., 3 - 30 min. to 1 hour, or 4 - &gt;1 hour) 
14 studytime - weekly study time (numeric: 1 - &lt;2 hours, 2 - 2 to 5 hours, 3 - 5 to 10 hours, or 4 - &gt;10 hours) 
15 failures - number of past class failures (numeric: n if 1&lt;=n&lt;3, else 4) 
16 schoolsup - extra educational support (binary: yes or no) 
17 famsup - family educational support (binary: yes or no) 
18 paid - extra paid classes within the course subject (Math or Portuguese) (binary: yes or no) 
19 activities - extra-curricular activities (binary: yes or no) 
20 nursery - attended nursery school (binary: yes or no) 
21 higher - wants to take higher education (binary: yes or no) 
22 internet - Internet access at home (binary: yes or no) 
23 romantic - with a romantic relationship (binary: yes or no) 
24 famrel - quality of family relationships (numeric: from 1 - very bad to 5 - excellent) 
25 freetime - free time after school (numeric: from 1 - very low to 5 - very high) 
26 goout - going out with friends (numeric: from 1 - very low to 5 - very high) 
27 Dalc - workday alcohol consumption (numeric: from 1 - very low to 5 - very high) 
28 Walc - weekend alcohol consumption (numeric: from 1 - very low to 5 - very high) 
29 health - current health status (numeric: from 1 - very bad to 5 - very good) 
30 absences - number of school absences (numeric: from 0 to 93) 
# these grades are related with the course subject, Math or Portuguese: 
31 G1 - first period grade (numeric: from 0 to 20) 
31 G2 - second period grade (numeric: from 0 to 20) 
32 G3 - final grade (numeric: from 0 to 20, output target)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17-05-25T12:40:22.827" idx="1">
    <p:pos x="10" y="10"/>
    <p:text>Data Set Information:
Many variables are included so that algorithms that select or learn weights for attributes could be tested. However, clearly unrelated attributes were not included; attributes were picked if there was any plausible connection to crime (N=122), plus the attribute to be predicted (Per Capita Violent Crimes). The variables included in the dataset involve the community, such as the percent of the population considered urban, and the median family income, and involving law enforcement, such as per capita number of police officers, and percent of officers assigned to drug units. 
The per capita violent crimes variable was calculated using population and the sum of crime variables considered violent crimes in the United States: murder, rape, robbery, and assault. There was apparently some controversy in some states concerning the counting of rapes. These resulted in missing values for rape, which resulted in incorrect values for per capita violent crime. These cities are not included in the dataset. Many of these omitted communities were from the midwestern USA. 
Data is described below based on original values. All numeric data was normalized into the decimal range 0.00-1.00 using an Unsupervised, equal-interval binning method. Attributes retain their distribution and skew (hence for example the population attribute has a mean value of 0.06 because most communities are small). E.g. An attribute described as 'mean people per household' is actually the normalized (0-1) version of that value. 
The normalization preserves rough ratios of values WITHIN an attribute (e.g. double the value for double the population within the available precision - except for extreme values (all values more than 3 SD above the mean are normalized to 1.00; all values more than 3 SD below the mean are nromalized to 0.00)). 
However, the normalization does not preserve relationships between values BETWEEN attributes (e.g. it would not be meaningful to compare the value for whitePerCap with the value for blackPerCap for a community) 
A limitation was that the LEMAS survey was of the police departments with at least 100 officers, plus a random sample of smaller departments. For our purposes, communities not found in both census and crime datasets were omitted. Many communities are missing LEMAS data.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C8BAC-AAD7-D942-9F6F-A392374C4F68}" type="datetimeFigureOut">
              <a:rPr lang="en-US" smtClean="0"/>
              <a:t>7/12/19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EDBE76-AAE3-FD44-9B77-D1D281C1BB31}" type="slidenum">
              <a:rPr lang="en-US" smtClean="0"/>
              <a:t>‹#›</a:t>
            </a:fld>
            <a:endParaRPr lang="en-US"/>
          </a:p>
        </p:txBody>
      </p:sp>
    </p:spTree>
    <p:extLst>
      <p:ext uri="{BB962C8B-B14F-4D97-AF65-F5344CB8AC3E}">
        <p14:creationId xmlns:p14="http://schemas.microsoft.com/office/powerpoint/2010/main" val="844566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bigdata-madesimple.com/33-most-noted-data-scientists-on-twitter/"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medium.com/swlh/the-7-best-data-science-and-machine-learning-podcasts-e8f0d5a4a419"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tLang="en-US"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charset="0"/>
              </a:defRPr>
            </a:lvl1pPr>
            <a:lvl2pPr marL="742950" indent="-285750">
              <a:defRPr>
                <a:solidFill>
                  <a:schemeClr val="tx1"/>
                </a:solidFill>
                <a:latin typeface="Corbel" charset="0"/>
              </a:defRPr>
            </a:lvl2pPr>
            <a:lvl3pPr marL="1143000" indent="-228600">
              <a:defRPr>
                <a:solidFill>
                  <a:schemeClr val="tx1"/>
                </a:solidFill>
                <a:latin typeface="Corbel" charset="0"/>
              </a:defRPr>
            </a:lvl3pPr>
            <a:lvl4pPr marL="1600200" indent="-228600">
              <a:defRPr>
                <a:solidFill>
                  <a:schemeClr val="tx1"/>
                </a:solidFill>
                <a:latin typeface="Corbel" charset="0"/>
              </a:defRPr>
            </a:lvl4pPr>
            <a:lvl5pPr marL="2057400" indent="-228600">
              <a:defRPr>
                <a:solidFill>
                  <a:schemeClr val="tx1"/>
                </a:solidFill>
                <a:latin typeface="Corbel" charset="0"/>
              </a:defRPr>
            </a:lvl5pPr>
            <a:lvl6pPr marL="2514600" indent="-228600" defTabSz="457200" fontAlgn="base">
              <a:spcBef>
                <a:spcPct val="0"/>
              </a:spcBef>
              <a:spcAft>
                <a:spcPct val="0"/>
              </a:spcAft>
              <a:defRPr>
                <a:solidFill>
                  <a:schemeClr val="tx1"/>
                </a:solidFill>
                <a:latin typeface="Corbel" charset="0"/>
              </a:defRPr>
            </a:lvl6pPr>
            <a:lvl7pPr marL="2971800" indent="-228600" defTabSz="457200" fontAlgn="base">
              <a:spcBef>
                <a:spcPct val="0"/>
              </a:spcBef>
              <a:spcAft>
                <a:spcPct val="0"/>
              </a:spcAft>
              <a:defRPr>
                <a:solidFill>
                  <a:schemeClr val="tx1"/>
                </a:solidFill>
                <a:latin typeface="Corbel" charset="0"/>
              </a:defRPr>
            </a:lvl7pPr>
            <a:lvl8pPr marL="3429000" indent="-228600" defTabSz="457200" fontAlgn="base">
              <a:spcBef>
                <a:spcPct val="0"/>
              </a:spcBef>
              <a:spcAft>
                <a:spcPct val="0"/>
              </a:spcAft>
              <a:defRPr>
                <a:solidFill>
                  <a:schemeClr val="tx1"/>
                </a:solidFill>
                <a:latin typeface="Corbel" charset="0"/>
              </a:defRPr>
            </a:lvl8pPr>
            <a:lvl9pPr marL="3886200" indent="-228600" defTabSz="457200" fontAlgn="base">
              <a:spcBef>
                <a:spcPct val="0"/>
              </a:spcBef>
              <a:spcAft>
                <a:spcPct val="0"/>
              </a:spcAft>
              <a:defRPr>
                <a:solidFill>
                  <a:schemeClr val="tx1"/>
                </a:solidFill>
                <a:latin typeface="Corbel" charset="0"/>
              </a:defRPr>
            </a:lvl9pPr>
          </a:lstStyle>
          <a:p>
            <a:pPr fontAlgn="base">
              <a:spcBef>
                <a:spcPct val="0"/>
              </a:spcBef>
              <a:spcAft>
                <a:spcPct val="0"/>
              </a:spcAft>
            </a:pPr>
            <a:fld id="{EA7695E9-E85A-D44B-9FC7-8DD664CEAF90}" type="slidenum">
              <a:rPr lang="en-US" altLang="en-US">
                <a:latin typeface="Calibri" charset="0"/>
              </a:rPr>
              <a:pPr fontAlgn="base">
                <a:spcBef>
                  <a:spcPct val="0"/>
                </a:spcBef>
                <a:spcAft>
                  <a:spcPct val="0"/>
                </a:spcAft>
              </a:pPr>
              <a:t>2</a:t>
            </a:fld>
            <a:endParaRPr lang="en-US" altLang="en-US">
              <a:latin typeface="Calibri" charset="0"/>
            </a:endParaRPr>
          </a:p>
        </p:txBody>
      </p:sp>
    </p:spTree>
    <p:extLst>
      <p:ext uri="{BB962C8B-B14F-4D97-AF65-F5344CB8AC3E}">
        <p14:creationId xmlns:p14="http://schemas.microsoft.com/office/powerpoint/2010/main" val="505820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want to begin by brainstorming lots of ideas –</a:t>
            </a:r>
            <a:r>
              <a:rPr lang="en-US" baseline="0" dirty="0"/>
              <a:t> you could set up an ideas wall. </a:t>
            </a:r>
            <a:endParaRPr lang="en-US" dirty="0"/>
          </a:p>
        </p:txBody>
      </p:sp>
      <p:sp>
        <p:nvSpPr>
          <p:cNvPr id="4" name="Slide Number Placeholder 3"/>
          <p:cNvSpPr>
            <a:spLocks noGrp="1"/>
          </p:cNvSpPr>
          <p:nvPr>
            <p:ph type="sldNum" sz="quarter" idx="10"/>
          </p:nvPr>
        </p:nvSpPr>
        <p:spPr/>
        <p:txBody>
          <a:bodyPr/>
          <a:lstStyle/>
          <a:p>
            <a:fld id="{B603F614-299E-7E4A-8355-99801230F8A4}" type="slidenum">
              <a:rPr lang="en-US" smtClean="0"/>
              <a:t>12</a:t>
            </a:fld>
            <a:endParaRPr lang="en-US"/>
          </a:p>
        </p:txBody>
      </p:sp>
    </p:spTree>
    <p:extLst>
      <p:ext uri="{BB962C8B-B14F-4D97-AF65-F5344CB8AC3E}">
        <p14:creationId xmlns:p14="http://schemas.microsoft.com/office/powerpoint/2010/main" val="721267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decided on your idea – do some research to find out more</a:t>
            </a:r>
            <a:r>
              <a:rPr lang="en-US" baseline="0" dirty="0"/>
              <a:t> about the category area. We have some terrific resources to help you do this. You can download them from our website. </a:t>
            </a:r>
          </a:p>
          <a:p>
            <a:endParaRPr lang="en-US" baseline="0" dirty="0"/>
          </a:p>
          <a:p>
            <a:r>
              <a:rPr lang="en-US" baseline="0" dirty="0"/>
              <a:t>Remember we also have resources to help you make great use of data – whether you simply decide to do a survey or do a </a:t>
            </a:r>
            <a:r>
              <a:rPr lang="en-US" baseline="0" dirty="0" err="1"/>
              <a:t>focussed</a:t>
            </a:r>
            <a:r>
              <a:rPr lang="en-US" baseline="0" dirty="0"/>
              <a:t> project for the new Data Science category!</a:t>
            </a:r>
            <a:endParaRPr lang="en-US" dirty="0"/>
          </a:p>
        </p:txBody>
      </p:sp>
      <p:sp>
        <p:nvSpPr>
          <p:cNvPr id="4" name="Slide Number Placeholder 3"/>
          <p:cNvSpPr>
            <a:spLocks noGrp="1"/>
          </p:cNvSpPr>
          <p:nvPr>
            <p:ph type="sldNum" sz="quarter" idx="10"/>
          </p:nvPr>
        </p:nvSpPr>
        <p:spPr/>
        <p:txBody>
          <a:bodyPr/>
          <a:lstStyle/>
          <a:p>
            <a:fld id="{B603F614-299E-7E4A-8355-99801230F8A4}" type="slidenum">
              <a:rPr lang="en-US" smtClean="0"/>
              <a:t>13</a:t>
            </a:fld>
            <a:endParaRPr lang="en-US"/>
          </a:p>
        </p:txBody>
      </p:sp>
    </p:spTree>
    <p:extLst>
      <p:ext uri="{BB962C8B-B14F-4D97-AF65-F5344CB8AC3E}">
        <p14:creationId xmlns:p14="http://schemas.microsoft.com/office/powerpoint/2010/main" val="550278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great set of resources to help you plan your research.  It’s worth reading these as they’ll give you lots of ideas about how to search for information.</a:t>
            </a:r>
          </a:p>
          <a:p>
            <a:endParaRPr lang="en-US" dirty="0"/>
          </a:p>
          <a:p>
            <a:r>
              <a:rPr lang="en-US" dirty="0"/>
              <a:t>And there’s a special award for teams in both age groups who do the best research</a:t>
            </a:r>
          </a:p>
        </p:txBody>
      </p:sp>
      <p:sp>
        <p:nvSpPr>
          <p:cNvPr id="4" name="Slide Number Placeholder 3"/>
          <p:cNvSpPr>
            <a:spLocks noGrp="1"/>
          </p:cNvSpPr>
          <p:nvPr>
            <p:ph type="sldNum" sz="quarter" idx="10"/>
          </p:nvPr>
        </p:nvSpPr>
        <p:spPr/>
        <p:txBody>
          <a:bodyPr/>
          <a:lstStyle/>
          <a:p>
            <a:fld id="{21EDBE76-AAE3-FD44-9B77-D1D281C1BB31}" type="slidenum">
              <a:rPr lang="en-US" smtClean="0"/>
              <a:t>14</a:t>
            </a:fld>
            <a:endParaRPr lang="en-US"/>
          </a:p>
        </p:txBody>
      </p:sp>
    </p:spTree>
    <p:extLst>
      <p:ext uri="{BB962C8B-B14F-4D97-AF65-F5344CB8AC3E}">
        <p14:creationId xmlns:p14="http://schemas.microsoft.com/office/powerpoint/2010/main" val="1873533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don’t have to do this on your own. </a:t>
            </a:r>
            <a:r>
              <a:rPr lang="en-US" dirty="0" err="1"/>
              <a:t>TeenTech</a:t>
            </a:r>
            <a:r>
              <a:rPr lang="en-US" dirty="0"/>
              <a:t> can put you in touch with lots of companies and universities who are happy to help. Companies like Airbus …</a:t>
            </a:r>
          </a:p>
        </p:txBody>
      </p:sp>
      <p:sp>
        <p:nvSpPr>
          <p:cNvPr id="4" name="Slide Number Placeholder 3"/>
          <p:cNvSpPr>
            <a:spLocks noGrp="1"/>
          </p:cNvSpPr>
          <p:nvPr>
            <p:ph type="sldNum" sz="quarter" idx="10"/>
          </p:nvPr>
        </p:nvSpPr>
        <p:spPr/>
        <p:txBody>
          <a:bodyPr/>
          <a:lstStyle/>
          <a:p>
            <a:fld id="{B603F614-299E-7E4A-8355-99801230F8A4}" type="slidenum">
              <a:rPr lang="en-US" smtClean="0"/>
              <a:t>15</a:t>
            </a:fld>
            <a:endParaRPr lang="en-US"/>
          </a:p>
        </p:txBody>
      </p:sp>
    </p:spTree>
    <p:extLst>
      <p:ext uri="{BB962C8B-B14F-4D97-AF65-F5344CB8AC3E}">
        <p14:creationId xmlns:p14="http://schemas.microsoft.com/office/powerpoint/2010/main" val="1700208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….or Universities ….who also run ‘Innovation sessions’ to help you develop your project. </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1CF712-8CE7-9641-AAF3-6EBDED593F31}" type="slidenum">
              <a:rPr lang="en-US" sz="1200">
                <a:latin typeface="Calibri" charset="0"/>
              </a:rPr>
              <a:pPr eaLnBrk="1" hangingPunct="1"/>
              <a:t>16</a:t>
            </a:fld>
            <a:endParaRPr lang="en-US" sz="1200">
              <a:latin typeface="Calibri" charset="0"/>
            </a:endParaRPr>
          </a:p>
        </p:txBody>
      </p:sp>
    </p:spTree>
    <p:extLst>
      <p:ext uri="{BB962C8B-B14F-4D97-AF65-F5344CB8AC3E}">
        <p14:creationId xmlns:p14="http://schemas.microsoft.com/office/powerpoint/2010/main" val="70506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the certificates </a:t>
            </a:r>
            <a:r>
              <a:rPr lang="en-US"/>
              <a:t>to reward hard work along the way! </a:t>
            </a:r>
          </a:p>
        </p:txBody>
      </p:sp>
      <p:sp>
        <p:nvSpPr>
          <p:cNvPr id="4" name="Slide Number Placeholder 3"/>
          <p:cNvSpPr>
            <a:spLocks noGrp="1"/>
          </p:cNvSpPr>
          <p:nvPr>
            <p:ph type="sldNum" sz="quarter" idx="10"/>
          </p:nvPr>
        </p:nvSpPr>
        <p:spPr/>
        <p:txBody>
          <a:bodyPr/>
          <a:lstStyle/>
          <a:p>
            <a:fld id="{21EDBE76-AAE3-FD44-9B77-D1D281C1BB31}" type="slidenum">
              <a:rPr lang="en-US" smtClean="0"/>
              <a:t>17</a:t>
            </a:fld>
            <a:endParaRPr lang="en-US"/>
          </a:p>
        </p:txBody>
      </p:sp>
    </p:spTree>
    <p:extLst>
      <p:ext uri="{BB962C8B-B14F-4D97-AF65-F5344CB8AC3E}">
        <p14:creationId xmlns:p14="http://schemas.microsoft.com/office/powerpoint/2010/main" val="714301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finished your project – you need to upload it</a:t>
            </a:r>
            <a:r>
              <a:rPr lang="en-US" baseline="0" dirty="0"/>
              <a:t> to the </a:t>
            </a:r>
            <a:r>
              <a:rPr lang="en-US" baseline="0" dirty="0" err="1"/>
              <a:t>TeenTech</a:t>
            </a:r>
            <a:r>
              <a:rPr lang="en-US" baseline="0" dirty="0"/>
              <a:t> website.  You have until the end of the Spring term to do this. </a:t>
            </a:r>
            <a:r>
              <a:rPr lang="en-US" baseline="0" dirty="0" err="1"/>
              <a:t>TeenTech</a:t>
            </a:r>
            <a:r>
              <a:rPr lang="en-US" baseline="0" dirty="0"/>
              <a:t> ask you to keep a log of your work and like to see all your rough notes. You can share all the difficult moments as well as the good ones …</a:t>
            </a:r>
            <a:endParaRPr lang="en-US" dirty="0"/>
          </a:p>
        </p:txBody>
      </p:sp>
      <p:sp>
        <p:nvSpPr>
          <p:cNvPr id="4" name="Slide Number Placeholder 3"/>
          <p:cNvSpPr>
            <a:spLocks noGrp="1"/>
          </p:cNvSpPr>
          <p:nvPr>
            <p:ph type="sldNum" sz="quarter" idx="10"/>
          </p:nvPr>
        </p:nvSpPr>
        <p:spPr/>
        <p:txBody>
          <a:bodyPr/>
          <a:lstStyle/>
          <a:p>
            <a:fld id="{B603F614-299E-7E4A-8355-99801230F8A4}" type="slidenum">
              <a:rPr lang="en-US" smtClean="0"/>
              <a:t>18</a:t>
            </a:fld>
            <a:endParaRPr lang="en-US"/>
          </a:p>
        </p:txBody>
      </p:sp>
    </p:spTree>
    <p:extLst>
      <p:ext uri="{BB962C8B-B14F-4D97-AF65-F5344CB8AC3E}">
        <p14:creationId xmlns:p14="http://schemas.microsoft.com/office/powerpoint/2010/main" val="28603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judging takes</a:t>
            </a:r>
            <a:r>
              <a:rPr lang="en-US" baseline="0" dirty="0"/>
              <a:t> place at the Royal Society. </a:t>
            </a:r>
            <a:r>
              <a:rPr lang="en-US" baseline="0" dirty="0" err="1"/>
              <a:t>TeenTech</a:t>
            </a:r>
            <a:r>
              <a:rPr lang="en-US" baseline="0" dirty="0"/>
              <a:t> will tell us if you have a place at the beginning of the Summer Term so you have a few weeks to do more work on it before the final which will be in June !</a:t>
            </a:r>
            <a:endParaRPr lang="en-US" dirty="0"/>
          </a:p>
        </p:txBody>
      </p:sp>
      <p:sp>
        <p:nvSpPr>
          <p:cNvPr id="4" name="Slide Number Placeholder 3"/>
          <p:cNvSpPr>
            <a:spLocks noGrp="1"/>
          </p:cNvSpPr>
          <p:nvPr>
            <p:ph type="sldNum" sz="quarter" idx="10"/>
          </p:nvPr>
        </p:nvSpPr>
        <p:spPr/>
        <p:txBody>
          <a:bodyPr/>
          <a:lstStyle/>
          <a:p>
            <a:fld id="{B603F614-299E-7E4A-8355-99801230F8A4}" type="slidenum">
              <a:rPr lang="en-US" smtClean="0"/>
              <a:t>19</a:t>
            </a:fld>
            <a:endParaRPr lang="en-US"/>
          </a:p>
        </p:txBody>
      </p:sp>
    </p:spTree>
    <p:extLst>
      <p:ext uri="{BB962C8B-B14F-4D97-AF65-F5344CB8AC3E}">
        <p14:creationId xmlns:p14="http://schemas.microsoft.com/office/powerpoint/2010/main" val="121908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top three ideas in each category go through to the final .Lots of tech celebrities come to chat to you and find out more about your ideas. It’s a really fun day!</a:t>
            </a:r>
            <a:endParaRPr lang="en-US" dirty="0"/>
          </a:p>
        </p:txBody>
      </p:sp>
      <p:sp>
        <p:nvSpPr>
          <p:cNvPr id="4" name="Slide Number Placeholder 3"/>
          <p:cNvSpPr>
            <a:spLocks noGrp="1"/>
          </p:cNvSpPr>
          <p:nvPr>
            <p:ph type="sldNum" sz="quarter" idx="10"/>
          </p:nvPr>
        </p:nvSpPr>
        <p:spPr/>
        <p:txBody>
          <a:bodyPr/>
          <a:lstStyle/>
          <a:p>
            <a:fld id="{B603F614-299E-7E4A-8355-99801230F8A4}" type="slidenum">
              <a:rPr lang="en-US" smtClean="0"/>
              <a:t>20</a:t>
            </a:fld>
            <a:endParaRPr lang="en-US"/>
          </a:p>
        </p:txBody>
      </p:sp>
    </p:spTree>
    <p:extLst>
      <p:ext uri="{BB962C8B-B14F-4D97-AF65-F5344CB8AC3E}">
        <p14:creationId xmlns:p14="http://schemas.microsoft.com/office/powerpoint/2010/main" val="1096032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girls from Greenock won</a:t>
            </a:r>
            <a:r>
              <a:rPr lang="en-US" baseline="0" dirty="0"/>
              <a:t> the Manufacturing Category with their idea for a product which ends the struggle of </a:t>
            </a:r>
            <a:r>
              <a:rPr lang="en-US" baseline="0" dirty="0" err="1"/>
              <a:t>speading</a:t>
            </a:r>
            <a:r>
              <a:rPr lang="en-US" baseline="0" dirty="0"/>
              <a:t> butter without tearing the bread</a:t>
            </a:r>
            <a:endParaRPr lang="en-US" dirty="0"/>
          </a:p>
        </p:txBody>
      </p:sp>
      <p:sp>
        <p:nvSpPr>
          <p:cNvPr id="4" name="Slide Number Placeholder 3"/>
          <p:cNvSpPr>
            <a:spLocks noGrp="1"/>
          </p:cNvSpPr>
          <p:nvPr>
            <p:ph type="sldNum" sz="quarter" idx="10"/>
          </p:nvPr>
        </p:nvSpPr>
        <p:spPr/>
        <p:txBody>
          <a:bodyPr/>
          <a:lstStyle/>
          <a:p>
            <a:fld id="{B603F614-299E-7E4A-8355-99801230F8A4}" type="slidenum">
              <a:rPr lang="en-US" smtClean="0"/>
              <a:t>21</a:t>
            </a:fld>
            <a:endParaRPr lang="en-US"/>
          </a:p>
        </p:txBody>
      </p:sp>
    </p:spTree>
    <p:extLst>
      <p:ext uri="{BB962C8B-B14F-4D97-AF65-F5344CB8AC3E}">
        <p14:creationId xmlns:p14="http://schemas.microsoft.com/office/powerpoint/2010/main" val="128933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tLang="en-US"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charset="0"/>
              </a:defRPr>
            </a:lvl1pPr>
            <a:lvl2pPr marL="742950" indent="-285750">
              <a:defRPr>
                <a:solidFill>
                  <a:schemeClr val="tx1"/>
                </a:solidFill>
                <a:latin typeface="Corbel" charset="0"/>
              </a:defRPr>
            </a:lvl2pPr>
            <a:lvl3pPr marL="1143000" indent="-228600">
              <a:defRPr>
                <a:solidFill>
                  <a:schemeClr val="tx1"/>
                </a:solidFill>
                <a:latin typeface="Corbel" charset="0"/>
              </a:defRPr>
            </a:lvl3pPr>
            <a:lvl4pPr marL="1600200" indent="-228600">
              <a:defRPr>
                <a:solidFill>
                  <a:schemeClr val="tx1"/>
                </a:solidFill>
                <a:latin typeface="Corbel" charset="0"/>
              </a:defRPr>
            </a:lvl4pPr>
            <a:lvl5pPr marL="2057400" indent="-228600">
              <a:defRPr>
                <a:solidFill>
                  <a:schemeClr val="tx1"/>
                </a:solidFill>
                <a:latin typeface="Corbel" charset="0"/>
              </a:defRPr>
            </a:lvl5pPr>
            <a:lvl6pPr marL="2514600" indent="-228600" defTabSz="457200" fontAlgn="base">
              <a:spcBef>
                <a:spcPct val="0"/>
              </a:spcBef>
              <a:spcAft>
                <a:spcPct val="0"/>
              </a:spcAft>
              <a:defRPr>
                <a:solidFill>
                  <a:schemeClr val="tx1"/>
                </a:solidFill>
                <a:latin typeface="Corbel" charset="0"/>
              </a:defRPr>
            </a:lvl6pPr>
            <a:lvl7pPr marL="2971800" indent="-228600" defTabSz="457200" fontAlgn="base">
              <a:spcBef>
                <a:spcPct val="0"/>
              </a:spcBef>
              <a:spcAft>
                <a:spcPct val="0"/>
              </a:spcAft>
              <a:defRPr>
                <a:solidFill>
                  <a:schemeClr val="tx1"/>
                </a:solidFill>
                <a:latin typeface="Corbel" charset="0"/>
              </a:defRPr>
            </a:lvl7pPr>
            <a:lvl8pPr marL="3429000" indent="-228600" defTabSz="457200" fontAlgn="base">
              <a:spcBef>
                <a:spcPct val="0"/>
              </a:spcBef>
              <a:spcAft>
                <a:spcPct val="0"/>
              </a:spcAft>
              <a:defRPr>
                <a:solidFill>
                  <a:schemeClr val="tx1"/>
                </a:solidFill>
                <a:latin typeface="Corbel" charset="0"/>
              </a:defRPr>
            </a:lvl8pPr>
            <a:lvl9pPr marL="3886200" indent="-228600" defTabSz="457200" fontAlgn="base">
              <a:spcBef>
                <a:spcPct val="0"/>
              </a:spcBef>
              <a:spcAft>
                <a:spcPct val="0"/>
              </a:spcAft>
              <a:defRPr>
                <a:solidFill>
                  <a:schemeClr val="tx1"/>
                </a:solidFill>
                <a:latin typeface="Corbel" charset="0"/>
              </a:defRPr>
            </a:lvl9pPr>
          </a:lstStyle>
          <a:p>
            <a:pPr fontAlgn="base">
              <a:spcBef>
                <a:spcPct val="0"/>
              </a:spcBef>
              <a:spcAft>
                <a:spcPct val="0"/>
              </a:spcAft>
            </a:pPr>
            <a:fld id="{EA7695E9-E85A-D44B-9FC7-8DD664CEAF90}" type="slidenum">
              <a:rPr lang="en-US" altLang="en-US">
                <a:latin typeface="Calibri" charset="0"/>
              </a:rPr>
              <a:pPr fontAlgn="base">
                <a:spcBef>
                  <a:spcPct val="0"/>
                </a:spcBef>
                <a:spcAft>
                  <a:spcPct val="0"/>
                </a:spcAft>
              </a:pPr>
              <a:t>3</a:t>
            </a:fld>
            <a:endParaRPr lang="en-US" altLang="en-US">
              <a:latin typeface="Calibri" charset="0"/>
            </a:endParaRPr>
          </a:p>
        </p:txBody>
      </p:sp>
    </p:spTree>
    <p:extLst>
      <p:ext uri="{BB962C8B-B14F-4D97-AF65-F5344CB8AC3E}">
        <p14:creationId xmlns:p14="http://schemas.microsoft.com/office/powerpoint/2010/main" val="1242025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DBE76-AAE3-FD44-9B77-D1D281C1BB31}" type="slidenum">
              <a:rPr lang="en-US" smtClean="0"/>
              <a:t>22</a:t>
            </a:fld>
            <a:endParaRPr lang="en-US"/>
          </a:p>
        </p:txBody>
      </p:sp>
    </p:spTree>
    <p:extLst>
      <p:ext uri="{BB962C8B-B14F-4D97-AF65-F5344CB8AC3E}">
        <p14:creationId xmlns:p14="http://schemas.microsoft.com/office/powerpoint/2010/main" val="1971978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a:t>
            </a:r>
            <a:r>
              <a:rPr lang="en-US" baseline="0" dirty="0"/>
              <a:t> is always impressed by the imagination of the students …this team redesigned their school!</a:t>
            </a:r>
            <a:endParaRPr lang="en-US" dirty="0"/>
          </a:p>
        </p:txBody>
      </p:sp>
      <p:sp>
        <p:nvSpPr>
          <p:cNvPr id="4" name="Slide Number Placeholder 3"/>
          <p:cNvSpPr>
            <a:spLocks noGrp="1"/>
          </p:cNvSpPr>
          <p:nvPr>
            <p:ph type="sldNum" sz="quarter" idx="10"/>
          </p:nvPr>
        </p:nvSpPr>
        <p:spPr/>
        <p:txBody>
          <a:bodyPr/>
          <a:lstStyle/>
          <a:p>
            <a:fld id="{B603F614-299E-7E4A-8355-99801230F8A4}" type="slidenum">
              <a:rPr lang="en-US" smtClean="0"/>
              <a:t>23</a:t>
            </a:fld>
            <a:endParaRPr lang="en-US"/>
          </a:p>
        </p:txBody>
      </p:sp>
    </p:spTree>
    <p:extLst>
      <p:ext uri="{BB962C8B-B14F-4D97-AF65-F5344CB8AC3E}">
        <p14:creationId xmlns:p14="http://schemas.microsoft.com/office/powerpoint/2010/main" val="390971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winning teams in each category take home £1000 for their school and some fabulous prizes for the students.</a:t>
            </a:r>
            <a:r>
              <a:rPr lang="en-US" baseline="0" dirty="0"/>
              <a:t> The biggest prize is what the students have learnt about themselves along the way. </a:t>
            </a:r>
            <a:endParaRPr lang="en-US" dirty="0"/>
          </a:p>
        </p:txBody>
      </p:sp>
      <p:sp>
        <p:nvSpPr>
          <p:cNvPr id="4" name="Slide Number Placeholder 3"/>
          <p:cNvSpPr>
            <a:spLocks noGrp="1"/>
          </p:cNvSpPr>
          <p:nvPr>
            <p:ph type="sldNum" sz="quarter" idx="10"/>
          </p:nvPr>
        </p:nvSpPr>
        <p:spPr/>
        <p:txBody>
          <a:bodyPr/>
          <a:lstStyle/>
          <a:p>
            <a:fld id="{B603F614-299E-7E4A-8355-99801230F8A4}" type="slidenum">
              <a:rPr lang="en-US" smtClean="0"/>
              <a:t>24</a:t>
            </a:fld>
            <a:endParaRPr lang="en-US"/>
          </a:p>
        </p:txBody>
      </p:sp>
    </p:spTree>
    <p:extLst>
      <p:ext uri="{BB962C8B-B14F-4D97-AF65-F5344CB8AC3E}">
        <p14:creationId xmlns:p14="http://schemas.microsoft.com/office/powerpoint/2010/main" val="875765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an exciting moment to discover that the next step will be</a:t>
            </a:r>
            <a:r>
              <a:rPr lang="en-US" baseline="0" dirty="0"/>
              <a:t> </a:t>
            </a:r>
            <a:r>
              <a:rPr lang="is-IS" baseline="0" dirty="0"/>
              <a:t>…</a:t>
            </a:r>
            <a:endParaRPr lang="en-US" dirty="0"/>
          </a:p>
        </p:txBody>
      </p:sp>
      <p:sp>
        <p:nvSpPr>
          <p:cNvPr id="4" name="Slide Number Placeholder 3"/>
          <p:cNvSpPr>
            <a:spLocks noGrp="1"/>
          </p:cNvSpPr>
          <p:nvPr>
            <p:ph type="sldNum" sz="quarter" idx="10"/>
          </p:nvPr>
        </p:nvSpPr>
        <p:spPr/>
        <p:txBody>
          <a:bodyPr/>
          <a:lstStyle/>
          <a:p>
            <a:fld id="{21EDBE76-AAE3-FD44-9B77-D1D281C1BB31}" type="slidenum">
              <a:rPr lang="en-US" smtClean="0"/>
              <a:t>25</a:t>
            </a:fld>
            <a:endParaRPr lang="en-US"/>
          </a:p>
        </p:txBody>
      </p:sp>
    </p:spTree>
    <p:extLst>
      <p:ext uri="{BB962C8B-B14F-4D97-AF65-F5344CB8AC3E}">
        <p14:creationId xmlns:p14="http://schemas.microsoft.com/office/powerpoint/2010/main" val="1676603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very special ceremony for the winning teams at Buckingham Palace with our patron HRH Duke of York </a:t>
            </a:r>
          </a:p>
        </p:txBody>
      </p:sp>
      <p:sp>
        <p:nvSpPr>
          <p:cNvPr id="4" name="Slide Number Placeholder 3"/>
          <p:cNvSpPr>
            <a:spLocks noGrp="1"/>
          </p:cNvSpPr>
          <p:nvPr>
            <p:ph type="sldNum" sz="quarter" idx="10"/>
          </p:nvPr>
        </p:nvSpPr>
        <p:spPr/>
        <p:txBody>
          <a:bodyPr/>
          <a:lstStyle/>
          <a:p>
            <a:fld id="{B603F614-299E-7E4A-8355-99801230F8A4}" type="slidenum">
              <a:rPr lang="en-US" smtClean="0"/>
              <a:t>26</a:t>
            </a:fld>
            <a:endParaRPr lang="en-US"/>
          </a:p>
        </p:txBody>
      </p:sp>
    </p:spTree>
    <p:extLst>
      <p:ext uri="{BB962C8B-B14F-4D97-AF65-F5344CB8AC3E}">
        <p14:creationId xmlns:p14="http://schemas.microsoft.com/office/powerpoint/2010/main" val="669378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03F614-299E-7E4A-8355-99801230F8A4}" type="slidenum">
              <a:rPr lang="en-US" smtClean="0"/>
              <a:t>28</a:t>
            </a:fld>
            <a:endParaRPr lang="en-US"/>
          </a:p>
        </p:txBody>
      </p:sp>
    </p:spTree>
    <p:extLst>
      <p:ext uri="{BB962C8B-B14F-4D97-AF65-F5344CB8AC3E}">
        <p14:creationId xmlns:p14="http://schemas.microsoft.com/office/powerpoint/2010/main" val="1814168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DBE76-AAE3-FD44-9B77-D1D281C1BB31}" type="slidenum">
              <a:rPr lang="en-US" smtClean="0"/>
              <a:t>38</a:t>
            </a:fld>
            <a:endParaRPr lang="en-US"/>
          </a:p>
        </p:txBody>
      </p:sp>
    </p:spTree>
    <p:extLst>
      <p:ext uri="{BB962C8B-B14F-4D97-AF65-F5344CB8AC3E}">
        <p14:creationId xmlns:p14="http://schemas.microsoft.com/office/powerpoint/2010/main" val="1920082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DBE76-AAE3-FD44-9B77-D1D281C1BB31}" type="slidenum">
              <a:rPr lang="en-US" smtClean="0"/>
              <a:t>40</a:t>
            </a:fld>
            <a:endParaRPr lang="en-US"/>
          </a:p>
        </p:txBody>
      </p:sp>
    </p:spTree>
    <p:extLst>
      <p:ext uri="{BB962C8B-B14F-4D97-AF65-F5344CB8AC3E}">
        <p14:creationId xmlns:p14="http://schemas.microsoft.com/office/powerpoint/2010/main" val="1386163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DBE76-AAE3-FD44-9B77-D1D281C1BB31}" type="slidenum">
              <a:rPr lang="en-US" smtClean="0"/>
              <a:t>45</a:t>
            </a:fld>
            <a:endParaRPr lang="en-US"/>
          </a:p>
        </p:txBody>
      </p:sp>
    </p:spTree>
    <p:extLst>
      <p:ext uri="{BB962C8B-B14F-4D97-AF65-F5344CB8AC3E}">
        <p14:creationId xmlns:p14="http://schemas.microsoft.com/office/powerpoint/2010/main" val="153900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EDBE76-AAE3-FD44-9B77-D1D281C1BB31}" type="slidenum">
              <a:rPr lang="en-US" smtClean="0"/>
              <a:t>62</a:t>
            </a:fld>
            <a:endParaRPr lang="en-US"/>
          </a:p>
        </p:txBody>
      </p:sp>
    </p:spTree>
    <p:extLst>
      <p:ext uri="{BB962C8B-B14F-4D97-AF65-F5344CB8AC3E}">
        <p14:creationId xmlns:p14="http://schemas.microsoft.com/office/powerpoint/2010/main" val="163938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DBE76-AAE3-FD44-9B77-D1D281C1BB31}" type="slidenum">
              <a:rPr lang="en-US" smtClean="0"/>
              <a:t>4</a:t>
            </a:fld>
            <a:endParaRPr lang="en-US"/>
          </a:p>
        </p:txBody>
      </p:sp>
    </p:spTree>
    <p:extLst>
      <p:ext uri="{BB962C8B-B14F-4D97-AF65-F5344CB8AC3E}">
        <p14:creationId xmlns:p14="http://schemas.microsoft.com/office/powerpoint/2010/main" val="874709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hlinkClick r:id="rId3"/>
              </a:rPr>
              <a:t>http://bigdata-madesimple.com/33-most-noted-data-scientists-on-twitter/</a:t>
            </a:r>
            <a:endParaRPr lang="en-GB"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02E6B018-B6FE-472C-8C44-D67CAA0F07C7}"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12876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chemeClr val="bg1"/>
                </a:solidFill>
                <a:hlinkClick r:id="rId3"/>
              </a:rPr>
              <a:t>https://medium.com/swlh/the-7-best-data-science-and-machine-learning-podcasts-e8f0d5a4a419</a:t>
            </a:r>
            <a:endParaRPr lang="en-GB" dirty="0"/>
          </a:p>
        </p:txBody>
      </p:sp>
      <p:sp>
        <p:nvSpPr>
          <p:cNvPr id="4" name="Slide Number Placeholder 3"/>
          <p:cNvSpPr>
            <a:spLocks noGrp="1"/>
          </p:cNvSpPr>
          <p:nvPr>
            <p:ph type="sldNum" sz="quarter" idx="10"/>
          </p:nvPr>
        </p:nvSpPr>
        <p:spPr/>
        <p:txBody>
          <a:bodyPr/>
          <a:lstStyle/>
          <a:p>
            <a:fld id="{02E6B018-B6FE-472C-8C44-D67CAA0F07C7}"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330460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E6B018-B6FE-472C-8C44-D67CAA0F07C7}"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341254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E6B018-B6FE-472C-8C44-D67CAA0F07C7}"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1364421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E6B018-B6FE-472C-8C44-D67CAA0F07C7}"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160524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tLang="en-US"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charset="0"/>
              </a:defRPr>
            </a:lvl1pPr>
            <a:lvl2pPr marL="742950" indent="-285750">
              <a:defRPr>
                <a:solidFill>
                  <a:schemeClr val="tx1"/>
                </a:solidFill>
                <a:latin typeface="Corbel" charset="0"/>
              </a:defRPr>
            </a:lvl2pPr>
            <a:lvl3pPr marL="1143000" indent="-228600">
              <a:defRPr>
                <a:solidFill>
                  <a:schemeClr val="tx1"/>
                </a:solidFill>
                <a:latin typeface="Corbel" charset="0"/>
              </a:defRPr>
            </a:lvl3pPr>
            <a:lvl4pPr marL="1600200" indent="-228600">
              <a:defRPr>
                <a:solidFill>
                  <a:schemeClr val="tx1"/>
                </a:solidFill>
                <a:latin typeface="Corbel" charset="0"/>
              </a:defRPr>
            </a:lvl4pPr>
            <a:lvl5pPr marL="2057400" indent="-228600">
              <a:defRPr>
                <a:solidFill>
                  <a:schemeClr val="tx1"/>
                </a:solidFill>
                <a:latin typeface="Corbel" charset="0"/>
              </a:defRPr>
            </a:lvl5pPr>
            <a:lvl6pPr marL="2514600" indent="-228600" defTabSz="457200" fontAlgn="base">
              <a:spcBef>
                <a:spcPct val="0"/>
              </a:spcBef>
              <a:spcAft>
                <a:spcPct val="0"/>
              </a:spcAft>
              <a:defRPr>
                <a:solidFill>
                  <a:schemeClr val="tx1"/>
                </a:solidFill>
                <a:latin typeface="Corbel" charset="0"/>
              </a:defRPr>
            </a:lvl6pPr>
            <a:lvl7pPr marL="2971800" indent="-228600" defTabSz="457200" fontAlgn="base">
              <a:spcBef>
                <a:spcPct val="0"/>
              </a:spcBef>
              <a:spcAft>
                <a:spcPct val="0"/>
              </a:spcAft>
              <a:defRPr>
                <a:solidFill>
                  <a:schemeClr val="tx1"/>
                </a:solidFill>
                <a:latin typeface="Corbel" charset="0"/>
              </a:defRPr>
            </a:lvl7pPr>
            <a:lvl8pPr marL="3429000" indent="-228600" defTabSz="457200" fontAlgn="base">
              <a:spcBef>
                <a:spcPct val="0"/>
              </a:spcBef>
              <a:spcAft>
                <a:spcPct val="0"/>
              </a:spcAft>
              <a:defRPr>
                <a:solidFill>
                  <a:schemeClr val="tx1"/>
                </a:solidFill>
                <a:latin typeface="Corbel" charset="0"/>
              </a:defRPr>
            </a:lvl8pPr>
            <a:lvl9pPr marL="3886200" indent="-228600" defTabSz="457200" fontAlgn="base">
              <a:spcBef>
                <a:spcPct val="0"/>
              </a:spcBef>
              <a:spcAft>
                <a:spcPct val="0"/>
              </a:spcAft>
              <a:defRPr>
                <a:solidFill>
                  <a:schemeClr val="tx1"/>
                </a:solidFill>
                <a:latin typeface="Corbel" charset="0"/>
              </a:defRPr>
            </a:lvl9pPr>
          </a:lstStyle>
          <a:p>
            <a:pPr fontAlgn="base">
              <a:spcBef>
                <a:spcPct val="0"/>
              </a:spcBef>
              <a:spcAft>
                <a:spcPct val="0"/>
              </a:spcAft>
            </a:pPr>
            <a:fld id="{EA7695E9-E85A-D44B-9FC7-8DD664CEAF90}" type="slidenum">
              <a:rPr lang="en-US" altLang="en-US">
                <a:latin typeface="Calibri" charset="0"/>
              </a:rPr>
              <a:pPr fontAlgn="base">
                <a:spcBef>
                  <a:spcPct val="0"/>
                </a:spcBef>
                <a:spcAft>
                  <a:spcPct val="0"/>
                </a:spcAft>
              </a:pPr>
              <a:t>5</a:t>
            </a:fld>
            <a:endParaRPr lang="en-US" altLang="en-US">
              <a:latin typeface="Calibri" charset="0"/>
            </a:endParaRPr>
          </a:p>
        </p:txBody>
      </p:sp>
    </p:spTree>
    <p:extLst>
      <p:ext uri="{BB962C8B-B14F-4D97-AF65-F5344CB8AC3E}">
        <p14:creationId xmlns:p14="http://schemas.microsoft.com/office/powerpoint/2010/main" val="337907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tLang="en-US"/>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charset="0"/>
              </a:defRPr>
            </a:lvl1pPr>
            <a:lvl2pPr marL="742950" indent="-285750">
              <a:defRPr>
                <a:solidFill>
                  <a:schemeClr val="tx1"/>
                </a:solidFill>
                <a:latin typeface="Corbel" charset="0"/>
              </a:defRPr>
            </a:lvl2pPr>
            <a:lvl3pPr marL="1143000" indent="-228600">
              <a:defRPr>
                <a:solidFill>
                  <a:schemeClr val="tx1"/>
                </a:solidFill>
                <a:latin typeface="Corbel" charset="0"/>
              </a:defRPr>
            </a:lvl3pPr>
            <a:lvl4pPr marL="1600200" indent="-228600">
              <a:defRPr>
                <a:solidFill>
                  <a:schemeClr val="tx1"/>
                </a:solidFill>
                <a:latin typeface="Corbel" charset="0"/>
              </a:defRPr>
            </a:lvl4pPr>
            <a:lvl5pPr marL="2057400" indent="-228600">
              <a:defRPr>
                <a:solidFill>
                  <a:schemeClr val="tx1"/>
                </a:solidFill>
                <a:latin typeface="Corbel" charset="0"/>
              </a:defRPr>
            </a:lvl5pPr>
            <a:lvl6pPr marL="2514600" indent="-228600" defTabSz="457200" fontAlgn="base">
              <a:spcBef>
                <a:spcPct val="0"/>
              </a:spcBef>
              <a:spcAft>
                <a:spcPct val="0"/>
              </a:spcAft>
              <a:defRPr>
                <a:solidFill>
                  <a:schemeClr val="tx1"/>
                </a:solidFill>
                <a:latin typeface="Corbel" charset="0"/>
              </a:defRPr>
            </a:lvl6pPr>
            <a:lvl7pPr marL="2971800" indent="-228600" defTabSz="457200" fontAlgn="base">
              <a:spcBef>
                <a:spcPct val="0"/>
              </a:spcBef>
              <a:spcAft>
                <a:spcPct val="0"/>
              </a:spcAft>
              <a:defRPr>
                <a:solidFill>
                  <a:schemeClr val="tx1"/>
                </a:solidFill>
                <a:latin typeface="Corbel" charset="0"/>
              </a:defRPr>
            </a:lvl7pPr>
            <a:lvl8pPr marL="3429000" indent="-228600" defTabSz="457200" fontAlgn="base">
              <a:spcBef>
                <a:spcPct val="0"/>
              </a:spcBef>
              <a:spcAft>
                <a:spcPct val="0"/>
              </a:spcAft>
              <a:defRPr>
                <a:solidFill>
                  <a:schemeClr val="tx1"/>
                </a:solidFill>
                <a:latin typeface="Corbel" charset="0"/>
              </a:defRPr>
            </a:lvl8pPr>
            <a:lvl9pPr marL="3886200" indent="-228600" defTabSz="457200" fontAlgn="base">
              <a:spcBef>
                <a:spcPct val="0"/>
              </a:spcBef>
              <a:spcAft>
                <a:spcPct val="0"/>
              </a:spcAft>
              <a:defRPr>
                <a:solidFill>
                  <a:schemeClr val="tx1"/>
                </a:solidFill>
                <a:latin typeface="Corbel" charset="0"/>
              </a:defRPr>
            </a:lvl9pPr>
          </a:lstStyle>
          <a:p>
            <a:pPr fontAlgn="base">
              <a:spcBef>
                <a:spcPct val="0"/>
              </a:spcBef>
              <a:spcAft>
                <a:spcPct val="0"/>
              </a:spcAft>
            </a:pPr>
            <a:fld id="{EA7695E9-E85A-D44B-9FC7-8DD664CEAF90}" type="slidenum">
              <a:rPr lang="en-US" altLang="en-US">
                <a:latin typeface="Calibri" charset="0"/>
              </a:rPr>
              <a:pPr fontAlgn="base">
                <a:spcBef>
                  <a:spcPct val="0"/>
                </a:spcBef>
                <a:spcAft>
                  <a:spcPct val="0"/>
                </a:spcAft>
              </a:pPr>
              <a:t>6</a:t>
            </a:fld>
            <a:endParaRPr lang="en-US" altLang="en-US">
              <a:latin typeface="Calibri" charset="0"/>
            </a:endParaRPr>
          </a:p>
        </p:txBody>
      </p:sp>
    </p:spTree>
    <p:extLst>
      <p:ext uri="{BB962C8B-B14F-4D97-AF65-F5344CB8AC3E}">
        <p14:creationId xmlns:p14="http://schemas.microsoft.com/office/powerpoint/2010/main" val="1319461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awards are open to students aged 11-16 and 17-19 and you can work in a group of up to three people. This team entered</a:t>
            </a:r>
            <a:r>
              <a:rPr lang="en-US" baseline="0" dirty="0"/>
              <a:t> ‘Wearable technology” with a device </a:t>
            </a:r>
            <a:r>
              <a:rPr lang="en-US" dirty="0"/>
              <a:t> to help teenagers eat healthily. </a:t>
            </a:r>
          </a:p>
        </p:txBody>
      </p:sp>
      <p:sp>
        <p:nvSpPr>
          <p:cNvPr id="4" name="Slide Number Placeholder 3"/>
          <p:cNvSpPr>
            <a:spLocks noGrp="1"/>
          </p:cNvSpPr>
          <p:nvPr>
            <p:ph type="sldNum" sz="quarter" idx="10"/>
          </p:nvPr>
        </p:nvSpPr>
        <p:spPr/>
        <p:txBody>
          <a:bodyPr/>
          <a:lstStyle/>
          <a:p>
            <a:fld id="{B603F614-299E-7E4A-8355-99801230F8A4}" type="slidenum">
              <a:rPr lang="en-US" smtClean="0"/>
              <a:t>8</a:t>
            </a:fld>
            <a:endParaRPr lang="en-US"/>
          </a:p>
        </p:txBody>
      </p:sp>
    </p:spTree>
    <p:extLst>
      <p:ext uri="{BB962C8B-B14F-4D97-AF65-F5344CB8AC3E}">
        <p14:creationId xmlns:p14="http://schemas.microsoft.com/office/powerpoint/2010/main" val="1142166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03F614-299E-7E4A-8355-99801230F8A4}" type="slidenum">
              <a:rPr lang="en-US" smtClean="0"/>
              <a:t>9</a:t>
            </a:fld>
            <a:endParaRPr lang="en-US"/>
          </a:p>
        </p:txBody>
      </p:sp>
    </p:spTree>
    <p:extLst>
      <p:ext uri="{BB962C8B-B14F-4D97-AF65-F5344CB8AC3E}">
        <p14:creationId xmlns:p14="http://schemas.microsoft.com/office/powerpoint/2010/main" val="1888570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you might choose to enter on your own. This student made</a:t>
            </a:r>
            <a:r>
              <a:rPr lang="en-US" baseline="0" dirty="0"/>
              <a:t> </a:t>
            </a:r>
            <a:r>
              <a:rPr lang="en-US" dirty="0"/>
              <a:t>car travel more comfortable for people who suffer from narcolepsy</a:t>
            </a:r>
          </a:p>
        </p:txBody>
      </p:sp>
      <p:sp>
        <p:nvSpPr>
          <p:cNvPr id="4" name="Slide Number Placeholder 3"/>
          <p:cNvSpPr>
            <a:spLocks noGrp="1"/>
          </p:cNvSpPr>
          <p:nvPr>
            <p:ph type="sldNum" sz="quarter" idx="10"/>
          </p:nvPr>
        </p:nvSpPr>
        <p:spPr/>
        <p:txBody>
          <a:bodyPr/>
          <a:lstStyle/>
          <a:p>
            <a:fld id="{21EDBE76-AAE3-FD44-9B77-D1D281C1BB31}" type="slidenum">
              <a:rPr lang="en-US" smtClean="0"/>
              <a:t>10</a:t>
            </a:fld>
            <a:endParaRPr lang="en-US"/>
          </a:p>
        </p:txBody>
      </p:sp>
    </p:spTree>
    <p:extLst>
      <p:ext uri="{BB962C8B-B14F-4D97-AF65-F5344CB8AC3E}">
        <p14:creationId xmlns:p14="http://schemas.microsoft.com/office/powerpoint/2010/main" val="1810631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DBE76-AAE3-FD44-9B77-D1D281C1BB31}" type="slidenum">
              <a:rPr lang="en-US" smtClean="0"/>
              <a:t>11</a:t>
            </a:fld>
            <a:endParaRPr lang="en-US"/>
          </a:p>
        </p:txBody>
      </p:sp>
    </p:spTree>
    <p:extLst>
      <p:ext uri="{BB962C8B-B14F-4D97-AF65-F5344CB8AC3E}">
        <p14:creationId xmlns:p14="http://schemas.microsoft.com/office/powerpoint/2010/main" val="915361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C40918-C52B-2145-AA59-3C37C2BBEE8E}"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012D03-28E0-D447-9F60-B8DAA0F87C40}" type="slidenum">
              <a:rPr lang="en-US" smtClean="0"/>
              <a:t>‹#›</a:t>
            </a:fld>
            <a:endParaRPr lang="en-US"/>
          </a:p>
        </p:txBody>
      </p:sp>
    </p:spTree>
    <p:extLst>
      <p:ext uri="{BB962C8B-B14F-4D97-AF65-F5344CB8AC3E}">
        <p14:creationId xmlns:p14="http://schemas.microsoft.com/office/powerpoint/2010/main" val="1716307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40918-C52B-2145-AA59-3C37C2BBEE8E}"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012D03-28E0-D447-9F60-B8DAA0F87C40}" type="slidenum">
              <a:rPr lang="en-US" smtClean="0"/>
              <a:t>‹#›</a:t>
            </a:fld>
            <a:endParaRPr lang="en-US"/>
          </a:p>
        </p:txBody>
      </p:sp>
    </p:spTree>
    <p:extLst>
      <p:ext uri="{BB962C8B-B14F-4D97-AF65-F5344CB8AC3E}">
        <p14:creationId xmlns:p14="http://schemas.microsoft.com/office/powerpoint/2010/main" val="922576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40918-C52B-2145-AA59-3C37C2BBEE8E}"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012D03-28E0-D447-9F60-B8DAA0F87C40}" type="slidenum">
              <a:rPr lang="en-US" smtClean="0"/>
              <a:t>‹#›</a:t>
            </a:fld>
            <a:endParaRPr lang="en-US"/>
          </a:p>
        </p:txBody>
      </p:sp>
    </p:spTree>
    <p:extLst>
      <p:ext uri="{BB962C8B-B14F-4D97-AF65-F5344CB8AC3E}">
        <p14:creationId xmlns:p14="http://schemas.microsoft.com/office/powerpoint/2010/main" val="730258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9"/>
            <a:ext cx="9144000" cy="1194651"/>
          </a:xfrm>
        </p:spPr>
        <p:txBody>
          <a:bodyPr wrap="none" anchor="t"/>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r>
              <a:rPr lang="en-US"/>
              <a:t>Click to edit Master title style</a:t>
            </a:r>
            <a:endParaRPr lang="en-US" dirty="0"/>
          </a:p>
        </p:txBody>
      </p:sp>
      <p:sp>
        <p:nvSpPr>
          <p:cNvPr id="3" name="Subtitle 2"/>
          <p:cNvSpPr>
            <a:spLocks noGrp="1"/>
          </p:cNvSpPr>
          <p:nvPr>
            <p:ph type="subTitle" idx="1"/>
          </p:nvPr>
        </p:nvSpPr>
        <p:spPr>
          <a:xfrm>
            <a:off x="2209799" y="3829881"/>
            <a:ext cx="9144000" cy="618523"/>
          </a:xfrm>
        </p:spPr>
        <p:txBody>
          <a:bodyPr anchor="b"/>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lvl="0"/>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B9FB789-E592-7F45-852C-E5EDDCC4B9D3}" type="datetimeFigureOut">
              <a:rPr lang="en-US"/>
              <a:pPr>
                <a:defRPr/>
              </a:pPr>
              <a:t>7/12/19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2B813F-E695-E442-91F5-D3642523249B}" type="slidenum">
              <a:rPr lang="en-US"/>
              <a:pPr>
                <a:defRPr/>
              </a:pPr>
              <a:t>‹#›</a:t>
            </a:fld>
            <a:endParaRPr lang="en-US"/>
          </a:p>
        </p:txBody>
      </p:sp>
    </p:spTree>
    <p:extLst>
      <p:ext uri="{BB962C8B-B14F-4D97-AF65-F5344CB8AC3E}">
        <p14:creationId xmlns:p14="http://schemas.microsoft.com/office/powerpoint/2010/main" val="1047561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25B424D-AABF-7B41-9D04-A46EE554D651}" type="datetimeFigureOut">
              <a:rPr lang="en-US"/>
              <a:pPr>
                <a:defRPr/>
              </a:pPr>
              <a:t>7/12/19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35F98A-1DCE-F44F-9D87-496A2D991333}" type="slidenum">
              <a:rPr lang="en-US"/>
              <a:pPr>
                <a:defRPr/>
              </a:pPr>
              <a:t>‹#›</a:t>
            </a:fld>
            <a:endParaRPr lang="en-US"/>
          </a:p>
        </p:txBody>
      </p:sp>
    </p:spTree>
    <p:extLst>
      <p:ext uri="{BB962C8B-B14F-4D97-AF65-F5344CB8AC3E}">
        <p14:creationId xmlns:p14="http://schemas.microsoft.com/office/powerpoint/2010/main" val="372562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9"/>
            <a:ext cx="9144000" cy="1194651"/>
          </a:xfrm>
        </p:spPr>
        <p:txBody>
          <a:bodyPr wrap="none" anchor="t"/>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93"/>
            <a:ext cx="9144000" cy="617823"/>
          </a:xfrm>
        </p:spPr>
        <p:txBody>
          <a:bodyPr anchor="b"/>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4BE3C72-92D5-F040-9E4F-E60CF2C73917}" type="datetimeFigureOut">
              <a:rPr lang="en-US"/>
              <a:pPr>
                <a:defRPr/>
              </a:pPr>
              <a:t>7/12/19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0774D9-BC3A-9D46-86E1-C5B10F4D285B}" type="slidenum">
              <a:rPr lang="en-US"/>
              <a:pPr>
                <a:defRPr/>
              </a:pPr>
              <a:t>‹#›</a:t>
            </a:fld>
            <a:endParaRPr lang="en-US"/>
          </a:p>
        </p:txBody>
      </p:sp>
    </p:spTree>
    <p:extLst>
      <p:ext uri="{BB962C8B-B14F-4D97-AF65-F5344CB8AC3E}">
        <p14:creationId xmlns:p14="http://schemas.microsoft.com/office/powerpoint/2010/main" val="674554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40523274-EC40-394E-8264-F876DFB5236D}" type="datetimeFigureOut">
              <a:rPr lang="en-US"/>
              <a:pPr>
                <a:defRPr/>
              </a:pPr>
              <a:t>7/12/19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FA6FB6-9F41-3844-989C-9EC09BBF73D9}" type="slidenum">
              <a:rPr lang="en-US"/>
              <a:pPr>
                <a:defRPr/>
              </a:pPr>
              <a:t>‹#›</a:t>
            </a:fld>
            <a:endParaRPr lang="en-US"/>
          </a:p>
        </p:txBody>
      </p:sp>
    </p:spTree>
    <p:extLst>
      <p:ext uri="{BB962C8B-B14F-4D97-AF65-F5344CB8AC3E}">
        <p14:creationId xmlns:p14="http://schemas.microsoft.com/office/powerpoint/2010/main" val="1423825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667"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71" y="1681163"/>
            <a:ext cx="5035548" cy="823912"/>
          </a:xfrm>
        </p:spPr>
        <p:txBody>
          <a:bodyPr anchor="b"/>
          <a:lstStyle>
            <a:lvl1pPr>
              <a:buNone/>
              <a:defRPr lang="en-US" sz="2667"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Edit Master text styles</a:t>
            </a:r>
          </a:p>
        </p:txBody>
      </p:sp>
      <p:sp>
        <p:nvSpPr>
          <p:cNvPr id="6" name="Content Placeholder 5"/>
          <p:cNvSpPr>
            <a:spLocks noGrp="1"/>
          </p:cNvSpPr>
          <p:nvPr>
            <p:ph sz="quarter" idx="4"/>
          </p:nvPr>
        </p:nvSpPr>
        <p:spPr>
          <a:xfrm>
            <a:off x="6319871"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EE698C20-A4E5-B64F-AE11-15057B45147B}" type="datetimeFigureOut">
              <a:rPr lang="en-US"/>
              <a:pPr>
                <a:defRPr/>
              </a:pPr>
              <a:t>7/12/19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2C3857-513B-C548-948D-0F79C6C0F1A0}" type="slidenum">
              <a:rPr lang="en-US"/>
              <a:pPr>
                <a:defRPr/>
              </a:pPr>
              <a:t>‹#›</a:t>
            </a:fld>
            <a:endParaRPr lang="en-US"/>
          </a:p>
        </p:txBody>
      </p:sp>
    </p:spTree>
    <p:extLst>
      <p:ext uri="{BB962C8B-B14F-4D97-AF65-F5344CB8AC3E}">
        <p14:creationId xmlns:p14="http://schemas.microsoft.com/office/powerpoint/2010/main" val="1372050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004071B-25FC-1940-80B1-11708F979187}" type="datetimeFigureOut">
              <a:rPr lang="en-US"/>
              <a:pPr>
                <a:defRPr/>
              </a:pPr>
              <a:t>7/12/19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FF3A876-B2FB-9447-A8A0-43082104331E}" type="slidenum">
              <a:rPr lang="en-US"/>
              <a:pPr>
                <a:defRPr/>
              </a:pPr>
              <a:t>‹#›</a:t>
            </a:fld>
            <a:endParaRPr lang="en-US"/>
          </a:p>
        </p:txBody>
      </p:sp>
    </p:spTree>
    <p:extLst>
      <p:ext uri="{BB962C8B-B14F-4D97-AF65-F5344CB8AC3E}">
        <p14:creationId xmlns:p14="http://schemas.microsoft.com/office/powerpoint/2010/main" val="283450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6B4A4D0-6C53-AB42-8919-B4F01BF243FE}" type="datetimeFigureOut">
              <a:rPr lang="en-US"/>
              <a:pPr>
                <a:defRPr/>
              </a:pPr>
              <a:t>7/12/19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B57F2FE-9AF4-9A47-9DF1-3DD7B79E0613}" type="slidenum">
              <a:rPr lang="en-US"/>
              <a:pPr>
                <a:defRPr/>
              </a:pPr>
              <a:t>‹#›</a:t>
            </a:fld>
            <a:endParaRPr lang="en-US"/>
          </a:p>
        </p:txBody>
      </p:sp>
    </p:spTree>
    <p:extLst>
      <p:ext uri="{BB962C8B-B14F-4D97-AF65-F5344CB8AC3E}">
        <p14:creationId xmlns:p14="http://schemas.microsoft.com/office/powerpoint/2010/main" val="26905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42"/>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32" y="2057403"/>
            <a:ext cx="3652025" cy="3811588"/>
          </a:xfrm>
        </p:spPr>
        <p:txBody>
          <a:bodyPr/>
          <a:lstStyle>
            <a:lvl1pPr marL="0" indent="0">
              <a:buNone/>
              <a:defRPr sz="1867">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F2CEE38-BD8D-C344-81B8-973B3EA8087F}" type="datetimeFigureOut">
              <a:rPr lang="en-US"/>
              <a:pPr>
                <a:defRPr/>
              </a:pPr>
              <a:t>7/12/19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F846B3-ECC8-4F41-8961-1EA775B35716}" type="slidenum">
              <a:rPr lang="en-US"/>
              <a:pPr>
                <a:defRPr/>
              </a:pPr>
              <a:t>‹#›</a:t>
            </a:fld>
            <a:endParaRPr lang="en-US"/>
          </a:p>
        </p:txBody>
      </p:sp>
    </p:spTree>
    <p:extLst>
      <p:ext uri="{BB962C8B-B14F-4D97-AF65-F5344CB8AC3E}">
        <p14:creationId xmlns:p14="http://schemas.microsoft.com/office/powerpoint/2010/main" val="116084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40918-C52B-2145-AA59-3C37C2BBEE8E}"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012D03-28E0-D447-9F60-B8DAA0F87C40}" type="slidenum">
              <a:rPr lang="en-US" smtClean="0"/>
              <a:t>‹#›</a:t>
            </a:fld>
            <a:endParaRPr lang="en-US"/>
          </a:p>
        </p:txBody>
      </p:sp>
    </p:spTree>
    <p:extLst>
      <p:ext uri="{BB962C8B-B14F-4D97-AF65-F5344CB8AC3E}">
        <p14:creationId xmlns:p14="http://schemas.microsoft.com/office/powerpoint/2010/main" val="1358109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42"/>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20032" y="2057403"/>
            <a:ext cx="3652025" cy="3811588"/>
          </a:xfrm>
        </p:spPr>
        <p:txBody>
          <a:bodyPr/>
          <a:lstStyle>
            <a:lvl1pPr marL="0" indent="0">
              <a:buNone/>
              <a:defRPr sz="1867">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D92A221-596E-AE4C-A2A8-18E1FA223839}" type="datetimeFigureOut">
              <a:rPr lang="en-US"/>
              <a:pPr>
                <a:defRPr/>
              </a:pPr>
              <a:t>7/12/19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9B874-2402-1540-A69F-C89D5A032E6B}" type="slidenum">
              <a:rPr lang="en-US"/>
              <a:pPr>
                <a:defRPr/>
              </a:pPr>
              <a:t>‹#›</a:t>
            </a:fld>
            <a:endParaRPr lang="en-US"/>
          </a:p>
        </p:txBody>
      </p:sp>
    </p:spTree>
    <p:extLst>
      <p:ext uri="{BB962C8B-B14F-4D97-AF65-F5344CB8AC3E}">
        <p14:creationId xmlns:p14="http://schemas.microsoft.com/office/powerpoint/2010/main" val="101550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1"/>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42"/>
            <a:ext cx="10515600" cy="337973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9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61431B7-A58D-8B4A-B21A-7646AC22ECF2}" type="datetimeFigureOut">
              <a:rPr lang="en-US"/>
              <a:pPr>
                <a:defRPr/>
              </a:pPr>
              <a:t>7/12/19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AECD27A-202F-944D-BD92-11A7644578F8}" type="slidenum">
              <a:rPr lang="en-US"/>
              <a:pPr>
                <a:defRPr/>
              </a:pPr>
              <a:t>‹#›</a:t>
            </a:fld>
            <a:endParaRPr lang="en-US"/>
          </a:p>
        </p:txBody>
      </p:sp>
    </p:spTree>
    <p:extLst>
      <p:ext uri="{BB962C8B-B14F-4D97-AF65-F5344CB8AC3E}">
        <p14:creationId xmlns:p14="http://schemas.microsoft.com/office/powerpoint/2010/main" val="1799570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98" y="4489401"/>
            <a:ext cx="10514012" cy="1501827"/>
          </a:xfrm>
        </p:spPr>
        <p:txBody>
          <a:bodyPr anchor="ct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3010214-042B-B141-9B2E-1963DC8BED21}" type="datetimeFigureOut">
              <a:rPr lang="en-US"/>
              <a:pPr>
                <a:defRPr/>
              </a:pPr>
              <a:t>7/12/19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74703E-4DEA-AE47-A47B-54FD59790735}" type="slidenum">
              <a:rPr lang="en-US"/>
              <a:pPr>
                <a:defRPr/>
              </a:pPr>
              <a:t>‹#›</a:t>
            </a:fld>
            <a:endParaRPr lang="en-US"/>
          </a:p>
        </p:txBody>
      </p:sp>
    </p:spTree>
    <p:extLst>
      <p:ext uri="{BB962C8B-B14F-4D97-AF65-F5344CB8AC3E}">
        <p14:creationId xmlns:p14="http://schemas.microsoft.com/office/powerpoint/2010/main" val="1821575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1111251" y="787400"/>
            <a:ext cx="609600" cy="584200"/>
          </a:xfrm>
          <a:prstGeom prst="rect">
            <a:avLst/>
          </a:prstGeom>
        </p:spPr>
        <p:txBody>
          <a:bodyPr lIns="91440" tIns="45720" rIns="91440" bIns="4572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609585">
              <a:defRPr/>
            </a:pPr>
            <a:r>
              <a:rPr lang="en-US" sz="8000" dirty="0">
                <a:solidFill>
                  <a:prstClr val="white"/>
                </a:solidFill>
                <a:effectLst/>
              </a:rPr>
              <a:t>“</a:t>
            </a:r>
          </a:p>
        </p:txBody>
      </p:sp>
      <p:sp>
        <p:nvSpPr>
          <p:cNvPr id="6" name="TextBox 5"/>
          <p:cNvSpPr txBox="1"/>
          <p:nvPr/>
        </p:nvSpPr>
        <p:spPr>
          <a:xfrm>
            <a:off x="10437284" y="2743200"/>
            <a:ext cx="609600" cy="584200"/>
          </a:xfrm>
          <a:prstGeom prst="rect">
            <a:avLst/>
          </a:prstGeom>
        </p:spPr>
        <p:txBody>
          <a:bodyPr lIns="91440" tIns="45720" rIns="91440" bIns="4572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609585">
              <a:defRPr/>
            </a:pPr>
            <a:r>
              <a:rPr lang="en-US" sz="8000" dirty="0">
                <a:solidFill>
                  <a:prstClr val="white"/>
                </a:solidFill>
                <a:effectLst/>
              </a:rPr>
              <a:t>”</a:t>
            </a:r>
          </a:p>
        </p:txBody>
      </p:sp>
      <p:sp>
        <p:nvSpPr>
          <p:cNvPr id="2" name="Title 1"/>
          <p:cNvSpPr>
            <a:spLocks noGrp="1"/>
          </p:cNvSpPr>
          <p:nvPr>
            <p:ph type="title"/>
          </p:nvPr>
        </p:nvSpPr>
        <p:spPr>
          <a:xfrm>
            <a:off x="1446212" y="365125"/>
            <a:ext cx="9302752" cy="2992904"/>
          </a:xfrm>
        </p:spPr>
        <p:txBody>
          <a:bodyP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lstStyle>
            <a:lvl1pPr marL="0" indent="0">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7" name="Date Placeholder 4"/>
          <p:cNvSpPr>
            <a:spLocks noGrp="1"/>
          </p:cNvSpPr>
          <p:nvPr>
            <p:ph type="dt" sz="half" idx="14"/>
          </p:nvPr>
        </p:nvSpPr>
        <p:spPr/>
        <p:txBody>
          <a:bodyPr/>
          <a:lstStyle>
            <a:lvl1pPr>
              <a:defRPr/>
            </a:lvl1pPr>
          </a:lstStyle>
          <a:p>
            <a:pPr>
              <a:defRPr/>
            </a:pPr>
            <a:fld id="{B785D3E9-B1FD-EE48-92F0-26958F3DD4EB}" type="datetimeFigureOut">
              <a:rPr lang="en-US"/>
              <a:pPr>
                <a:defRPr/>
              </a:pPr>
              <a:t>7/12/19</a:t>
            </a:fld>
            <a:endParaRPr lang="en-US"/>
          </a:p>
        </p:txBody>
      </p:sp>
      <p:sp>
        <p:nvSpPr>
          <p:cNvPr id="8" name="Footer Placeholder 5"/>
          <p:cNvSpPr>
            <a:spLocks noGrp="1"/>
          </p:cNvSpPr>
          <p:nvPr>
            <p:ph type="ftr" sz="quarter" idx="15"/>
          </p:nvPr>
        </p:nvSpPr>
        <p:spPr/>
        <p:txBody>
          <a:bodyPr/>
          <a:lstStyle>
            <a:lvl1pPr>
              <a:defRPr/>
            </a:lvl1pPr>
          </a:lstStyle>
          <a:p>
            <a:pPr>
              <a:defRPr/>
            </a:pPr>
            <a:endParaRPr lang="en-US"/>
          </a:p>
        </p:txBody>
      </p:sp>
      <p:sp>
        <p:nvSpPr>
          <p:cNvPr id="9" name="Slide Number Placeholder 6"/>
          <p:cNvSpPr>
            <a:spLocks noGrp="1"/>
          </p:cNvSpPr>
          <p:nvPr>
            <p:ph type="sldNum" sz="quarter" idx="16"/>
          </p:nvPr>
        </p:nvSpPr>
        <p:spPr/>
        <p:txBody>
          <a:bodyPr/>
          <a:lstStyle>
            <a:lvl1pPr>
              <a:defRPr/>
            </a:lvl1pPr>
          </a:lstStyle>
          <a:p>
            <a:pPr>
              <a:defRPr/>
            </a:pPr>
            <a:fld id="{E801E4B3-51ED-C14B-9009-EB2243E59493}" type="slidenum">
              <a:rPr lang="en-US"/>
              <a:pPr>
                <a:defRPr/>
              </a:pPr>
              <a:t>‹#›</a:t>
            </a:fld>
            <a:endParaRPr lang="en-US"/>
          </a:p>
        </p:txBody>
      </p:sp>
    </p:spTree>
    <p:extLst>
      <p:ext uri="{BB962C8B-B14F-4D97-AF65-F5344CB8AC3E}">
        <p14:creationId xmlns:p14="http://schemas.microsoft.com/office/powerpoint/2010/main" val="1078877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98" y="4850583"/>
            <a:ext cx="10514012" cy="1140644"/>
          </a:xfrm>
        </p:spPr>
        <p:txBody>
          <a:bodyPr anchor="t"/>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459030B-6D18-2F42-A32E-4EF657D44BE1}" type="datetimeFigureOut">
              <a:rPr lang="en-US"/>
              <a:pPr>
                <a:defRPr/>
              </a:pPr>
              <a:t>7/12/19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98FBFD-98D1-3F4B-85B1-140686DFD973}" type="slidenum">
              <a:rPr lang="en-US"/>
              <a:pPr>
                <a:defRPr/>
              </a:pPr>
              <a:t>‹#›</a:t>
            </a:fld>
            <a:endParaRPr lang="en-US"/>
          </a:p>
        </p:txBody>
      </p:sp>
    </p:spTree>
    <p:extLst>
      <p:ext uri="{BB962C8B-B14F-4D97-AF65-F5344CB8AC3E}">
        <p14:creationId xmlns:p14="http://schemas.microsoft.com/office/powerpoint/2010/main" val="245853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9"/>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65"/>
            <a:ext cx="2946867" cy="576263"/>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8" name="Text Placeholder 3"/>
          <p:cNvSpPr>
            <a:spLocks noGrp="1"/>
          </p:cNvSpPr>
          <p:nvPr>
            <p:ph type="body" sz="half" idx="15"/>
          </p:nvPr>
        </p:nvSpPr>
        <p:spPr>
          <a:xfrm>
            <a:off x="1356829" y="2571749"/>
            <a:ext cx="2927351" cy="3589339"/>
          </a:xfrm>
        </p:spPr>
        <p:txBody>
          <a:bodyPr anchor="t"/>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9" name="Text Placeholder 4"/>
          <p:cNvSpPr>
            <a:spLocks noGrp="1"/>
          </p:cNvSpPr>
          <p:nvPr>
            <p:ph type="body" sz="quarter" idx="3"/>
          </p:nvPr>
        </p:nvSpPr>
        <p:spPr>
          <a:xfrm>
            <a:off x="4588026" y="1885965"/>
            <a:ext cx="2936241" cy="576263"/>
          </a:xfrm>
        </p:spPr>
        <p:txBody>
          <a:bodyPr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Edit Master text styles</a:t>
            </a:r>
          </a:p>
        </p:txBody>
      </p:sp>
      <p:sp>
        <p:nvSpPr>
          <p:cNvPr id="10" name="Text Placeholder 3"/>
          <p:cNvSpPr>
            <a:spLocks noGrp="1"/>
          </p:cNvSpPr>
          <p:nvPr>
            <p:ph type="body" sz="half" idx="16"/>
          </p:nvPr>
        </p:nvSpPr>
        <p:spPr>
          <a:xfrm>
            <a:off x="4577441" y="2571749"/>
            <a:ext cx="2946795" cy="3589339"/>
          </a:xfrm>
        </p:spPr>
        <p:txBody>
          <a:bodyPr anchor="t"/>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11" name="Text Placeholder 4"/>
          <p:cNvSpPr>
            <a:spLocks noGrp="1"/>
          </p:cNvSpPr>
          <p:nvPr>
            <p:ph type="body" sz="quarter" idx="13"/>
          </p:nvPr>
        </p:nvSpPr>
        <p:spPr>
          <a:xfrm>
            <a:off x="7829050" y="1885965"/>
            <a:ext cx="2932113" cy="576263"/>
          </a:xfrm>
        </p:spPr>
        <p:txBody>
          <a:bodyPr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Edit Master text styles</a:t>
            </a:r>
          </a:p>
        </p:txBody>
      </p:sp>
      <p:sp>
        <p:nvSpPr>
          <p:cNvPr id="12" name="Text Placeholder 3"/>
          <p:cNvSpPr>
            <a:spLocks noGrp="1"/>
          </p:cNvSpPr>
          <p:nvPr>
            <p:ph type="body" sz="half" idx="17"/>
          </p:nvPr>
        </p:nvSpPr>
        <p:spPr>
          <a:xfrm>
            <a:off x="7829050" y="2571749"/>
            <a:ext cx="2932113" cy="3589339"/>
          </a:xfrm>
        </p:spPr>
        <p:txBody>
          <a:bodyPr anchor="t"/>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13" name="Date Placeholder 3"/>
          <p:cNvSpPr>
            <a:spLocks noGrp="1"/>
          </p:cNvSpPr>
          <p:nvPr>
            <p:ph type="dt" sz="half" idx="18"/>
          </p:nvPr>
        </p:nvSpPr>
        <p:spPr/>
        <p:txBody>
          <a:bodyPr/>
          <a:lstStyle>
            <a:lvl1pPr>
              <a:defRPr/>
            </a:lvl1pPr>
          </a:lstStyle>
          <a:p>
            <a:pPr>
              <a:defRPr/>
            </a:pPr>
            <a:fld id="{12C167E5-C5E4-DA49-8B05-179CC38D519F}" type="datetimeFigureOut">
              <a:rPr lang="en-US"/>
              <a:pPr>
                <a:defRPr/>
              </a:pPr>
              <a:t>7/12/19</a:t>
            </a:fld>
            <a:endParaRPr lang="en-US"/>
          </a:p>
        </p:txBody>
      </p:sp>
      <p:sp>
        <p:nvSpPr>
          <p:cNvPr id="14" name="Footer Placeholder 4"/>
          <p:cNvSpPr>
            <a:spLocks noGrp="1"/>
          </p:cNvSpPr>
          <p:nvPr>
            <p:ph type="ftr" sz="quarter" idx="19"/>
          </p:nvPr>
        </p:nvSpPr>
        <p:spPr/>
        <p:txBody>
          <a:bodyPr/>
          <a:lstStyle>
            <a:lvl1pPr>
              <a:defRPr/>
            </a:lvl1pPr>
          </a:lstStyle>
          <a:p>
            <a:pPr>
              <a:defRPr/>
            </a:pPr>
            <a:endParaRPr lang="en-US"/>
          </a:p>
        </p:txBody>
      </p:sp>
      <p:sp>
        <p:nvSpPr>
          <p:cNvPr id="16" name="Slide Number Placeholder 5"/>
          <p:cNvSpPr>
            <a:spLocks noGrp="1"/>
          </p:cNvSpPr>
          <p:nvPr>
            <p:ph type="sldNum" sz="quarter" idx="20"/>
          </p:nvPr>
        </p:nvSpPr>
        <p:spPr/>
        <p:txBody>
          <a:bodyPr/>
          <a:lstStyle>
            <a:lvl1pPr>
              <a:defRPr/>
            </a:lvl1pPr>
          </a:lstStyle>
          <a:p>
            <a:pPr>
              <a:defRPr/>
            </a:pPr>
            <a:fld id="{810AB453-B607-1741-9D29-6D57D780E069}" type="slidenum">
              <a:rPr lang="en-US"/>
              <a:pPr>
                <a:defRPr/>
              </a:pPr>
              <a:t>‹#›</a:t>
            </a:fld>
            <a:endParaRPr lang="en-US"/>
          </a:p>
        </p:txBody>
      </p:sp>
    </p:spTree>
    <p:extLst>
      <p:ext uri="{BB962C8B-B14F-4D97-AF65-F5344CB8AC3E}">
        <p14:creationId xmlns:p14="http://schemas.microsoft.com/office/powerpoint/2010/main" val="751973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9"/>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18"/>
            <a:ext cx="2940051" cy="576263"/>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5"/>
            <a:ext cx="2940051"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1332085" y="4873768"/>
            <a:ext cx="2940051" cy="659189"/>
          </a:xfrm>
        </p:spPr>
        <p:txBody>
          <a:bodyPr anchor="t"/>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22" name="Text Placeholder 4"/>
          <p:cNvSpPr>
            <a:spLocks noGrp="1"/>
          </p:cNvSpPr>
          <p:nvPr>
            <p:ph type="body" sz="quarter" idx="3"/>
          </p:nvPr>
        </p:nvSpPr>
        <p:spPr>
          <a:xfrm>
            <a:off x="4568998" y="4297518"/>
            <a:ext cx="2930525" cy="576263"/>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5"/>
            <a:ext cx="293052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567675" y="4873768"/>
            <a:ext cx="2934407" cy="659189"/>
          </a:xfrm>
        </p:spPr>
        <p:txBody>
          <a:bodyPr anchor="t"/>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25" name="Text Placeholder 4"/>
          <p:cNvSpPr>
            <a:spLocks noGrp="1"/>
          </p:cNvSpPr>
          <p:nvPr>
            <p:ph type="body" sz="quarter" idx="13"/>
          </p:nvPr>
        </p:nvSpPr>
        <p:spPr>
          <a:xfrm>
            <a:off x="7804352" y="4297518"/>
            <a:ext cx="2932113" cy="576263"/>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52" y="2256355"/>
            <a:ext cx="2932113"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804198" y="4873763"/>
            <a:ext cx="2935997" cy="659189"/>
          </a:xfrm>
        </p:spPr>
        <p:txBody>
          <a:bodyPr anchor="t"/>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12" name="Date Placeholder 3"/>
          <p:cNvSpPr>
            <a:spLocks noGrp="1"/>
          </p:cNvSpPr>
          <p:nvPr>
            <p:ph type="dt" sz="half" idx="23"/>
          </p:nvPr>
        </p:nvSpPr>
        <p:spPr/>
        <p:txBody>
          <a:bodyPr/>
          <a:lstStyle>
            <a:lvl1pPr>
              <a:defRPr/>
            </a:lvl1pPr>
          </a:lstStyle>
          <a:p>
            <a:pPr>
              <a:defRPr/>
            </a:pPr>
            <a:fld id="{726781EB-B14D-AA46-BBB8-AD00C90BE80A}" type="datetimeFigureOut">
              <a:rPr lang="en-US"/>
              <a:pPr>
                <a:defRPr/>
              </a:pPr>
              <a:t>7/12/19</a:t>
            </a:fld>
            <a:endParaRPr lang="en-US"/>
          </a:p>
        </p:txBody>
      </p:sp>
      <p:sp>
        <p:nvSpPr>
          <p:cNvPr id="13" name="Footer Placeholder 4"/>
          <p:cNvSpPr>
            <a:spLocks noGrp="1"/>
          </p:cNvSpPr>
          <p:nvPr>
            <p:ph type="ftr" sz="quarter" idx="24"/>
          </p:nvPr>
        </p:nvSpPr>
        <p:spPr/>
        <p:txBody>
          <a:bodyPr/>
          <a:lstStyle>
            <a:lvl1pPr>
              <a:defRPr/>
            </a:lvl1pPr>
          </a:lstStyle>
          <a:p>
            <a:pPr>
              <a:defRPr/>
            </a:pPr>
            <a:endParaRPr lang="en-US"/>
          </a:p>
        </p:txBody>
      </p:sp>
      <p:sp>
        <p:nvSpPr>
          <p:cNvPr id="14" name="Slide Number Placeholder 5"/>
          <p:cNvSpPr>
            <a:spLocks noGrp="1"/>
          </p:cNvSpPr>
          <p:nvPr>
            <p:ph type="sldNum" sz="quarter" idx="25"/>
          </p:nvPr>
        </p:nvSpPr>
        <p:spPr/>
        <p:txBody>
          <a:bodyPr/>
          <a:lstStyle>
            <a:lvl1pPr>
              <a:defRPr/>
            </a:lvl1pPr>
          </a:lstStyle>
          <a:p>
            <a:pPr>
              <a:defRPr/>
            </a:pPr>
            <a:fld id="{C03CD5FD-E8AA-D440-AED7-C809463BBE8D}" type="slidenum">
              <a:rPr lang="en-US"/>
              <a:pPr>
                <a:defRPr/>
              </a:pPr>
              <a:t>‹#›</a:t>
            </a:fld>
            <a:endParaRPr lang="en-US"/>
          </a:p>
        </p:txBody>
      </p:sp>
    </p:spTree>
    <p:extLst>
      <p:ext uri="{BB962C8B-B14F-4D97-AF65-F5344CB8AC3E}">
        <p14:creationId xmlns:p14="http://schemas.microsoft.com/office/powerpoint/2010/main" val="886319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07DF02-B593-5046-AD21-23DC3E8988D9}" type="datetimeFigureOut">
              <a:rPr lang="en-US"/>
              <a:pPr>
                <a:defRPr/>
              </a:pPr>
              <a:t>7/12/19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4DD5E9-6C7D-7748-B818-86EAF8ACE125}" type="slidenum">
              <a:rPr lang="en-US"/>
              <a:pPr>
                <a:defRPr/>
              </a:pPr>
              <a:t>‹#›</a:t>
            </a:fld>
            <a:endParaRPr lang="en-US"/>
          </a:p>
        </p:txBody>
      </p:sp>
    </p:spTree>
    <p:extLst>
      <p:ext uri="{BB962C8B-B14F-4D97-AF65-F5344CB8AC3E}">
        <p14:creationId xmlns:p14="http://schemas.microsoft.com/office/powerpoint/2010/main" val="1796908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1"/>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31" y="365141"/>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BB5277B-0D3C-E941-B1A6-C56D903AF3B4}" type="datetimeFigureOut">
              <a:rPr lang="en-US"/>
              <a:pPr>
                <a:defRPr/>
              </a:pPr>
              <a:t>7/12/19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73DD65-7757-1640-907B-6A98FEE3BD5F}" type="slidenum">
              <a:rPr lang="en-US"/>
              <a:pPr>
                <a:defRPr/>
              </a:pPr>
              <a:t>‹#›</a:t>
            </a:fld>
            <a:endParaRPr lang="en-US"/>
          </a:p>
        </p:txBody>
      </p:sp>
    </p:spTree>
    <p:extLst>
      <p:ext uri="{BB962C8B-B14F-4D97-AF65-F5344CB8AC3E}">
        <p14:creationId xmlns:p14="http://schemas.microsoft.com/office/powerpoint/2010/main" val="1515908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C40918-C52B-2145-AA59-3C37C2BBEE8E}"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012D03-28E0-D447-9F60-B8DAA0F87C40}" type="slidenum">
              <a:rPr lang="en-US" smtClean="0"/>
              <a:t>‹#›</a:t>
            </a:fld>
            <a:endParaRPr lang="en-US"/>
          </a:p>
        </p:txBody>
      </p:sp>
    </p:spTree>
    <p:extLst>
      <p:ext uri="{BB962C8B-B14F-4D97-AF65-F5344CB8AC3E}">
        <p14:creationId xmlns:p14="http://schemas.microsoft.com/office/powerpoint/2010/main" val="259366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C40918-C52B-2145-AA59-3C37C2BBEE8E}" type="datetimeFigureOut">
              <a:rPr lang="en-US" smtClean="0"/>
              <a:t>7/12/19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012D03-28E0-D447-9F60-B8DAA0F87C40}" type="slidenum">
              <a:rPr lang="en-US" smtClean="0"/>
              <a:t>‹#›</a:t>
            </a:fld>
            <a:endParaRPr lang="en-US"/>
          </a:p>
        </p:txBody>
      </p:sp>
    </p:spTree>
    <p:extLst>
      <p:ext uri="{BB962C8B-B14F-4D97-AF65-F5344CB8AC3E}">
        <p14:creationId xmlns:p14="http://schemas.microsoft.com/office/powerpoint/2010/main" val="953127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C40918-C52B-2145-AA59-3C37C2BBEE8E}" type="datetimeFigureOut">
              <a:rPr lang="en-US" smtClean="0"/>
              <a:t>7/12/19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012D03-28E0-D447-9F60-B8DAA0F87C40}" type="slidenum">
              <a:rPr lang="en-US" smtClean="0"/>
              <a:t>‹#›</a:t>
            </a:fld>
            <a:endParaRPr lang="en-US"/>
          </a:p>
        </p:txBody>
      </p:sp>
    </p:spTree>
    <p:extLst>
      <p:ext uri="{BB962C8B-B14F-4D97-AF65-F5344CB8AC3E}">
        <p14:creationId xmlns:p14="http://schemas.microsoft.com/office/powerpoint/2010/main" val="3597006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C40918-C52B-2145-AA59-3C37C2BBEE8E}" type="datetimeFigureOut">
              <a:rPr lang="en-US" smtClean="0"/>
              <a:t>7/12/19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012D03-28E0-D447-9F60-B8DAA0F87C40}" type="slidenum">
              <a:rPr lang="en-US" smtClean="0"/>
              <a:t>‹#›</a:t>
            </a:fld>
            <a:endParaRPr lang="en-US"/>
          </a:p>
        </p:txBody>
      </p:sp>
    </p:spTree>
    <p:extLst>
      <p:ext uri="{BB962C8B-B14F-4D97-AF65-F5344CB8AC3E}">
        <p14:creationId xmlns:p14="http://schemas.microsoft.com/office/powerpoint/2010/main" val="4084871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40918-C52B-2145-AA59-3C37C2BBEE8E}" type="datetimeFigureOut">
              <a:rPr lang="en-US" smtClean="0"/>
              <a:t>7/12/19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012D03-28E0-D447-9F60-B8DAA0F87C40}" type="slidenum">
              <a:rPr lang="en-US" smtClean="0"/>
              <a:t>‹#›</a:t>
            </a:fld>
            <a:endParaRPr lang="en-US"/>
          </a:p>
        </p:txBody>
      </p:sp>
    </p:spTree>
    <p:extLst>
      <p:ext uri="{BB962C8B-B14F-4D97-AF65-F5344CB8AC3E}">
        <p14:creationId xmlns:p14="http://schemas.microsoft.com/office/powerpoint/2010/main" val="691889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C40918-C52B-2145-AA59-3C37C2BBEE8E}" type="datetimeFigureOut">
              <a:rPr lang="en-US" smtClean="0"/>
              <a:t>7/12/19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012D03-28E0-D447-9F60-B8DAA0F87C40}" type="slidenum">
              <a:rPr lang="en-US" smtClean="0"/>
              <a:t>‹#›</a:t>
            </a:fld>
            <a:endParaRPr lang="en-US"/>
          </a:p>
        </p:txBody>
      </p:sp>
    </p:spTree>
    <p:extLst>
      <p:ext uri="{BB962C8B-B14F-4D97-AF65-F5344CB8AC3E}">
        <p14:creationId xmlns:p14="http://schemas.microsoft.com/office/powerpoint/2010/main" val="104047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C40918-C52B-2145-AA59-3C37C2BBEE8E}" type="datetimeFigureOut">
              <a:rPr lang="en-US" smtClean="0"/>
              <a:t>7/12/19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012D03-28E0-D447-9F60-B8DAA0F87C40}" type="slidenum">
              <a:rPr lang="en-US" smtClean="0"/>
              <a:t>‹#›</a:t>
            </a:fld>
            <a:endParaRPr lang="en-US"/>
          </a:p>
        </p:txBody>
      </p:sp>
    </p:spTree>
    <p:extLst>
      <p:ext uri="{BB962C8B-B14F-4D97-AF65-F5344CB8AC3E}">
        <p14:creationId xmlns:p14="http://schemas.microsoft.com/office/powerpoint/2010/main" val="1291600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40918-C52B-2145-AA59-3C37C2BBEE8E}" type="datetimeFigureOut">
              <a:rPr lang="en-US" smtClean="0"/>
              <a:t>7/12/19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012D03-28E0-D447-9F60-B8DAA0F87C40}" type="slidenum">
              <a:rPr lang="en-US" smtClean="0"/>
              <a:t>‹#›</a:t>
            </a:fld>
            <a:endParaRPr lang="en-US"/>
          </a:p>
        </p:txBody>
      </p:sp>
    </p:spTree>
    <p:extLst>
      <p:ext uri="{BB962C8B-B14F-4D97-AF65-F5344CB8AC3E}">
        <p14:creationId xmlns:p14="http://schemas.microsoft.com/office/powerpoint/2010/main" val="391681884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email">
            <a:grayscl/>
            <a:extLst>
              <a:ext uri="{28A0092B-C50C-407E-A947-70E740481C1C}">
                <a14:useLocalDpi xmlns:a14="http://schemas.microsoft.com/office/drawing/2010/main"/>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9717" y="1826684"/>
            <a:ext cx="10234083"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latin typeface="Corbel"/>
              </a:defRPr>
            </a:lvl1pPr>
          </a:lstStyle>
          <a:p>
            <a:pPr defTabSz="609585">
              <a:defRPr/>
            </a:pPr>
            <a:fld id="{9AAAE237-57EE-6C49-80B7-1DC1612734BD}" type="datetimeFigureOut">
              <a:rPr lang="en-US" smtClean="0"/>
              <a:pPr defTabSz="609585">
                <a:defRPr/>
              </a:pPr>
              <a:t>7/12/19</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latin typeface="Corbel"/>
              </a:defRPr>
            </a:lvl1pPr>
          </a:lstStyle>
          <a:p>
            <a:pPr defTabSz="609585">
              <a:defRPr/>
            </a:pPr>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1200"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latin typeface="Corbel"/>
              </a:defRPr>
            </a:lvl1pPr>
          </a:lstStyle>
          <a:p>
            <a:pPr defTabSz="609585">
              <a:defRPr/>
            </a:pPr>
            <a:fld id="{1750B9FD-2B7D-FC44-81EB-EAEEE4C2D4B1}" type="slidenum">
              <a:rPr lang="en-US" smtClean="0"/>
              <a:pPr defTabSz="609585">
                <a:defRPr/>
              </a:pPr>
              <a:t>‹#›</a:t>
            </a:fld>
            <a:endParaRPr lang="en-US"/>
          </a:p>
        </p:txBody>
      </p:sp>
    </p:spTree>
    <p:extLst>
      <p:ext uri="{BB962C8B-B14F-4D97-AF65-F5344CB8AC3E}">
        <p14:creationId xmlns:p14="http://schemas.microsoft.com/office/powerpoint/2010/main" val="2115114785"/>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l" defTabSz="914377" rtl="0" fontAlgn="base">
        <a:lnSpc>
          <a:spcPct val="90000"/>
        </a:lnSpc>
        <a:spcBef>
          <a:spcPct val="0"/>
        </a:spcBef>
        <a:spcAft>
          <a:spcPct val="0"/>
        </a:spcAft>
        <a:defRPr sz="5867"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a:lvl2pPr algn="l" defTabSz="914377" rtl="0" fontAlgn="base">
        <a:lnSpc>
          <a:spcPct val="90000"/>
        </a:lnSpc>
        <a:spcBef>
          <a:spcPct val="0"/>
        </a:spcBef>
        <a:spcAft>
          <a:spcPct val="0"/>
        </a:spcAft>
        <a:defRPr sz="5867">
          <a:solidFill>
            <a:schemeClr val="tx1"/>
          </a:solidFill>
          <a:latin typeface="Corbel" charset="0"/>
        </a:defRPr>
      </a:lvl2pPr>
      <a:lvl3pPr algn="l" defTabSz="914377" rtl="0" fontAlgn="base">
        <a:lnSpc>
          <a:spcPct val="90000"/>
        </a:lnSpc>
        <a:spcBef>
          <a:spcPct val="0"/>
        </a:spcBef>
        <a:spcAft>
          <a:spcPct val="0"/>
        </a:spcAft>
        <a:defRPr sz="5867">
          <a:solidFill>
            <a:schemeClr val="tx1"/>
          </a:solidFill>
          <a:latin typeface="Corbel" charset="0"/>
        </a:defRPr>
      </a:lvl3pPr>
      <a:lvl4pPr algn="l" defTabSz="914377" rtl="0" fontAlgn="base">
        <a:lnSpc>
          <a:spcPct val="90000"/>
        </a:lnSpc>
        <a:spcBef>
          <a:spcPct val="0"/>
        </a:spcBef>
        <a:spcAft>
          <a:spcPct val="0"/>
        </a:spcAft>
        <a:defRPr sz="5867">
          <a:solidFill>
            <a:schemeClr val="tx1"/>
          </a:solidFill>
          <a:latin typeface="Corbel" charset="0"/>
        </a:defRPr>
      </a:lvl4pPr>
      <a:lvl5pPr algn="l" defTabSz="914377" rtl="0" fontAlgn="base">
        <a:lnSpc>
          <a:spcPct val="90000"/>
        </a:lnSpc>
        <a:spcBef>
          <a:spcPct val="0"/>
        </a:spcBef>
        <a:spcAft>
          <a:spcPct val="0"/>
        </a:spcAft>
        <a:defRPr sz="5867">
          <a:solidFill>
            <a:schemeClr val="tx1"/>
          </a:solidFill>
          <a:latin typeface="Corbel" charset="0"/>
        </a:defRPr>
      </a:lvl5pPr>
      <a:lvl6pPr marL="609585" algn="l" defTabSz="914377" rtl="0" fontAlgn="base">
        <a:lnSpc>
          <a:spcPct val="90000"/>
        </a:lnSpc>
        <a:spcBef>
          <a:spcPct val="0"/>
        </a:spcBef>
        <a:spcAft>
          <a:spcPct val="0"/>
        </a:spcAft>
        <a:defRPr sz="5867">
          <a:solidFill>
            <a:schemeClr val="tx1"/>
          </a:solidFill>
          <a:latin typeface="Corbel" charset="0"/>
        </a:defRPr>
      </a:lvl6pPr>
      <a:lvl7pPr marL="1219170" algn="l" defTabSz="914377" rtl="0" fontAlgn="base">
        <a:lnSpc>
          <a:spcPct val="90000"/>
        </a:lnSpc>
        <a:spcBef>
          <a:spcPct val="0"/>
        </a:spcBef>
        <a:spcAft>
          <a:spcPct val="0"/>
        </a:spcAft>
        <a:defRPr sz="5867">
          <a:solidFill>
            <a:schemeClr val="tx1"/>
          </a:solidFill>
          <a:latin typeface="Corbel" charset="0"/>
        </a:defRPr>
      </a:lvl7pPr>
      <a:lvl8pPr marL="1828754" algn="l" defTabSz="914377" rtl="0" fontAlgn="base">
        <a:lnSpc>
          <a:spcPct val="90000"/>
        </a:lnSpc>
        <a:spcBef>
          <a:spcPct val="0"/>
        </a:spcBef>
        <a:spcAft>
          <a:spcPct val="0"/>
        </a:spcAft>
        <a:defRPr sz="5867">
          <a:solidFill>
            <a:schemeClr val="tx1"/>
          </a:solidFill>
          <a:latin typeface="Corbel" charset="0"/>
        </a:defRPr>
      </a:lvl8pPr>
      <a:lvl9pPr marL="2438339" algn="l" defTabSz="914377" rtl="0" fontAlgn="base">
        <a:lnSpc>
          <a:spcPct val="90000"/>
        </a:lnSpc>
        <a:spcBef>
          <a:spcPct val="0"/>
        </a:spcBef>
        <a:spcAft>
          <a:spcPct val="0"/>
        </a:spcAft>
        <a:defRPr sz="5867">
          <a:solidFill>
            <a:schemeClr val="tx1"/>
          </a:solidFill>
          <a:latin typeface="Corbel" charset="0"/>
        </a:defRPr>
      </a:lvl9pPr>
    </p:titleStyle>
    <p:bodyStyle>
      <a:lvl1pPr marL="228594" indent="-228594" algn="l" defTabSz="914377" rtl="0" fontAlgn="base">
        <a:lnSpc>
          <a:spcPct val="90000"/>
        </a:lnSpc>
        <a:spcBef>
          <a:spcPts val="1000"/>
        </a:spcBef>
        <a:spcAft>
          <a:spcPct val="0"/>
        </a:spcAft>
        <a:buFont typeface="Arial" charset="0"/>
        <a:buChar char="•"/>
        <a:defRPr sz="32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783" indent="-228594" algn="l" defTabSz="914377" rtl="0" fontAlgn="base">
        <a:lnSpc>
          <a:spcPct val="90000"/>
        </a:lnSpc>
        <a:spcBef>
          <a:spcPts val="500"/>
        </a:spcBef>
        <a:spcAft>
          <a:spcPct val="0"/>
        </a:spcAft>
        <a:buFont typeface="Arial" charset="0"/>
        <a:buChar char="•"/>
        <a:defRPr sz="2667"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2971" indent="-228594" algn="l" defTabSz="914377" rtl="0" fontAlgn="base">
        <a:lnSpc>
          <a:spcPct val="90000"/>
        </a:lnSpc>
        <a:spcBef>
          <a:spcPts val="500"/>
        </a:spcBef>
        <a:spcAft>
          <a:spcPct val="0"/>
        </a:spcAft>
        <a:buFont typeface="Arial" charset="0"/>
        <a:buChar char="•"/>
        <a:defRPr sz="2133"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160" indent="-228594" algn="l" defTabSz="914377" rtl="0" fontAlgn="base">
        <a:lnSpc>
          <a:spcPct val="90000"/>
        </a:lnSpc>
        <a:spcBef>
          <a:spcPts val="500"/>
        </a:spcBef>
        <a:spcAft>
          <a:spcPct val="0"/>
        </a:spcAft>
        <a:buFont typeface="Arial" charset="0"/>
        <a:buChar char="•"/>
        <a:defRPr sz="1867"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349" indent="-228594" algn="l" defTabSz="914377" rtl="0" fontAlgn="base">
        <a:lnSpc>
          <a:spcPct val="90000"/>
        </a:lnSpc>
        <a:spcBef>
          <a:spcPts val="500"/>
        </a:spcBef>
        <a:spcAft>
          <a:spcPct val="0"/>
        </a:spcAft>
        <a:buFont typeface="Arial" charset="0"/>
        <a:buChar char="•"/>
        <a:defRPr sz="1867"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hyperlink" Target="http://www.teentech.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tif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if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tiff"/><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tiff"/></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7.tiff"/><Relationship Id="rId3" Type="http://schemas.openxmlformats.org/officeDocument/2006/relationships/image" Target="../media/image72.tiff"/><Relationship Id="rId7" Type="http://schemas.openxmlformats.org/officeDocument/2006/relationships/image" Target="../media/image76.tiff"/><Relationship Id="rId2" Type="http://schemas.openxmlformats.org/officeDocument/2006/relationships/image" Target="../media/image71.tiff"/><Relationship Id="rId1" Type="http://schemas.openxmlformats.org/officeDocument/2006/relationships/slideLayout" Target="../slideLayouts/slideLayout2.xml"/><Relationship Id="rId6" Type="http://schemas.openxmlformats.org/officeDocument/2006/relationships/image" Target="../media/image75.tiff"/><Relationship Id="rId11" Type="http://schemas.openxmlformats.org/officeDocument/2006/relationships/image" Target="../media/image80.tiff"/><Relationship Id="rId5" Type="http://schemas.openxmlformats.org/officeDocument/2006/relationships/image" Target="../media/image74.tiff"/><Relationship Id="rId10" Type="http://schemas.openxmlformats.org/officeDocument/2006/relationships/image" Target="../media/image79.tiff"/><Relationship Id="rId4" Type="http://schemas.openxmlformats.org/officeDocument/2006/relationships/image" Target="../media/image73.tiff"/><Relationship Id="rId9" Type="http://schemas.openxmlformats.org/officeDocument/2006/relationships/image" Target="../media/image78.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surveygizmo.com/survey-blog/designing-surveys/" TargetMode="External"/><Relationship Id="rId2" Type="http://schemas.openxmlformats.org/officeDocument/2006/relationships/hyperlink" Target="https://www.surveysystem.com/sdesign.htm" TargetMode="External"/><Relationship Id="rId1" Type="http://schemas.openxmlformats.org/officeDocument/2006/relationships/slideLayout" Target="../slideLayouts/slideLayout2.xml"/><Relationship Id="rId5" Type="http://schemas.openxmlformats.org/officeDocument/2006/relationships/hyperlink" Target="https://zapier.com/learn/forms-surveys/design-analyze-survey/" TargetMode="External"/><Relationship Id="rId4" Type="http://schemas.openxmlformats.org/officeDocument/2006/relationships/hyperlink" Target="https://www.smartsurvey.co.uk/articles/10-tips-for-designing-an-effective-online-survey"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data.gov.uk/dataset/agriculture_in_the_united_kingdom" TargetMode="External"/><Relationship Id="rId13" Type="http://schemas.openxmlformats.org/officeDocument/2006/relationships/hyperlink" Target="https://data.gov.uk/dataset/telecommunications-market-quarterly-data-tables" TargetMode="External"/><Relationship Id="rId18" Type="http://schemas.openxmlformats.org/officeDocument/2006/relationships/hyperlink" Target="http://lib.stat.cmu.edu/datasets/" TargetMode="External"/><Relationship Id="rId3" Type="http://schemas.openxmlformats.org/officeDocument/2006/relationships/hyperlink" Target="https://datahub.io/dataset?tags=sports" TargetMode="External"/><Relationship Id="rId7" Type="http://schemas.openxmlformats.org/officeDocument/2006/relationships/hyperlink" Target="https://data.gov.uk/data/search?theme-primary=Health" TargetMode="External"/><Relationship Id="rId12" Type="http://schemas.openxmlformats.org/officeDocument/2006/relationships/hyperlink" Target="https://archive.ics.uci.edu/ml/datasets/Buzz+in+social+media" TargetMode="External"/><Relationship Id="rId17" Type="http://schemas.openxmlformats.org/officeDocument/2006/relationships/hyperlink" Target="https://www.springboard.com/blog/free-public-data-sets-data-science-project/" TargetMode="External"/><Relationship Id="rId2" Type="http://schemas.openxmlformats.org/officeDocument/2006/relationships/hyperlink" Target="https://knoema.com/atlas/topics/Sports/datasets" TargetMode="External"/><Relationship Id="rId16" Type="http://schemas.openxmlformats.org/officeDocument/2006/relationships/hyperlink" Target="http://www.kdnuggets.com/datasets/index.html" TargetMode="External"/><Relationship Id="rId1" Type="http://schemas.openxmlformats.org/officeDocument/2006/relationships/slideLayout" Target="../slideLayouts/slideLayout2.xml"/><Relationship Id="rId6" Type="http://schemas.openxmlformats.org/officeDocument/2006/relationships/hyperlink" Target="http://www.content.digital.nhs.uk/datasets" TargetMode="External"/><Relationship Id="rId11" Type="http://schemas.openxmlformats.org/officeDocument/2006/relationships/hyperlink" Target="https://datahub.io/dataset?tags=agriculture" TargetMode="External"/><Relationship Id="rId5" Type="http://schemas.openxmlformats.org/officeDocument/2006/relationships/hyperlink" Target="http://www.datasciencecentral.com/profiles/blogs/10-great-healthcare-data-sets" TargetMode="External"/><Relationship Id="rId15" Type="http://schemas.openxmlformats.org/officeDocument/2006/relationships/hyperlink" Target="https://www.reddit.com/r/datasets/" TargetMode="External"/><Relationship Id="rId10" Type="http://schemas.openxmlformats.org/officeDocument/2006/relationships/hyperlink" Target="https://www.gov.uk/government/statistical-data-sets/agriculture-in-the-united-kingdom" TargetMode="External"/><Relationship Id="rId19" Type="http://schemas.openxmlformats.org/officeDocument/2006/relationships/hyperlink" Target="http://cooldatasets.com/" TargetMode="External"/><Relationship Id="rId4" Type="http://schemas.openxmlformats.org/officeDocument/2006/relationships/hyperlink" Target="https://data.gov.uk/data/search?theme-primary=Transport" TargetMode="External"/><Relationship Id="rId9" Type="http://schemas.openxmlformats.org/officeDocument/2006/relationships/hyperlink" Target="https://data.gov.uk/dataset/farming_statistics" TargetMode="External"/><Relationship Id="rId14" Type="http://schemas.openxmlformats.org/officeDocument/2006/relationships/hyperlink" Target="https://www.kaggle.com/dataset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 Id="rId9" Type="http://schemas.openxmlformats.org/officeDocument/2006/relationships/image" Target="../media/image102.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6.gif"/><Relationship Id="rId5" Type="http://schemas.openxmlformats.org/officeDocument/2006/relationships/image" Target="../media/image105.jpeg"/><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8" Type="http://schemas.openxmlformats.org/officeDocument/2006/relationships/hyperlink" Target="https://twitter.com/Rbloggers" TargetMode="External"/><Relationship Id="rId3" Type="http://schemas.openxmlformats.org/officeDocument/2006/relationships/hyperlink" Target="https://twitter.com/__DataTau__" TargetMode="External"/><Relationship Id="rId7" Type="http://schemas.openxmlformats.org/officeDocument/2006/relationships/hyperlink" Target="http://machinelearningmastery.com/" TargetMode="External"/><Relationship Id="rId12" Type="http://schemas.openxmlformats.org/officeDocument/2006/relationships/hyperlink" Target="https://twitter.com/simplystat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1.png"/><Relationship Id="rId5" Type="http://schemas.openxmlformats.org/officeDocument/2006/relationships/image" Target="../media/image108.png"/><Relationship Id="rId10" Type="http://schemas.openxmlformats.org/officeDocument/2006/relationships/image" Target="../media/image110.png"/><Relationship Id="rId4" Type="http://schemas.openxmlformats.org/officeDocument/2006/relationships/hyperlink" Target="http://www.datatau.com/" TargetMode="External"/><Relationship Id="rId9" Type="http://schemas.openxmlformats.org/officeDocument/2006/relationships/hyperlink" Target="http://www.r-bloggers.com/"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Presentations</a:t>
            </a:r>
          </a:p>
        </p:txBody>
      </p:sp>
      <p:sp>
        <p:nvSpPr>
          <p:cNvPr id="3" name="Content Placeholder 2"/>
          <p:cNvSpPr>
            <a:spLocks noGrp="1"/>
          </p:cNvSpPr>
          <p:nvPr>
            <p:ph idx="1"/>
          </p:nvPr>
        </p:nvSpPr>
        <p:spPr>
          <a:xfrm>
            <a:off x="1119717" y="2393529"/>
            <a:ext cx="10234083" cy="4349749"/>
          </a:xfrm>
        </p:spPr>
        <p:txBody>
          <a:bodyPr/>
          <a:lstStyle/>
          <a:p>
            <a:r>
              <a:rPr lang="en-US" dirty="0"/>
              <a:t>1. Introduction to the </a:t>
            </a:r>
            <a:r>
              <a:rPr lang="en-US" dirty="0" err="1"/>
              <a:t>TeenTech</a:t>
            </a:r>
            <a:r>
              <a:rPr lang="en-US" dirty="0"/>
              <a:t> Awards </a:t>
            </a:r>
          </a:p>
          <a:p>
            <a:r>
              <a:rPr lang="en-US" dirty="0"/>
              <a:t>2. How to do effective research</a:t>
            </a:r>
          </a:p>
          <a:p>
            <a:r>
              <a:rPr lang="en-US" dirty="0"/>
              <a:t>3.  The Data Science Award</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413" y="27254"/>
            <a:ext cx="2182607" cy="1378719"/>
          </a:xfrm>
          <a:prstGeom prst="rect">
            <a:avLst/>
          </a:prstGeom>
        </p:spPr>
      </p:pic>
    </p:spTree>
    <p:extLst>
      <p:ext uri="{BB962C8B-B14F-4D97-AF65-F5344CB8AC3E}">
        <p14:creationId xmlns:p14="http://schemas.microsoft.com/office/powerpoint/2010/main" val="1451287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21311"/>
            <a:ext cx="12192000" cy="6858000"/>
          </a:xfr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
        <p:nvSpPr>
          <p:cNvPr id="3" name="Rectangle 2"/>
          <p:cNvSpPr/>
          <p:nvPr/>
        </p:nvSpPr>
        <p:spPr>
          <a:xfrm>
            <a:off x="838200" y="2968065"/>
            <a:ext cx="5145438" cy="2862322"/>
          </a:xfrm>
          <a:prstGeom prst="rect">
            <a:avLst/>
          </a:prstGeom>
          <a:solidFill>
            <a:schemeClr val="bg1">
              <a:alpha val="44000"/>
            </a:schemeClr>
          </a:solidFill>
        </p:spPr>
        <p:txBody>
          <a:bodyPr wrap="square">
            <a:spAutoFit/>
          </a:bodyPr>
          <a:lstStyle/>
          <a:p>
            <a:r>
              <a:rPr lang="en-US" sz="3600" b="1" dirty="0"/>
              <a:t>Or you might choose to enter on your own. This student made car travel more comfortable for people with narcolepsy</a:t>
            </a:r>
          </a:p>
        </p:txBody>
      </p:sp>
    </p:spTree>
    <p:extLst>
      <p:ext uri="{BB962C8B-B14F-4D97-AF65-F5344CB8AC3E}">
        <p14:creationId xmlns:p14="http://schemas.microsoft.com/office/powerpoint/2010/main" val="1572995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6" name="Picture 5" descr="Screen Shot 2015-01-02 at 14.41.4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7881"/>
            <a:ext cx="12192000" cy="8315217"/>
          </a:xfrm>
          <a:prstGeom prst="rect">
            <a:avLst/>
          </a:prstGeom>
        </p:spPr>
      </p:pic>
      <p:sp>
        <p:nvSpPr>
          <p:cNvPr id="7" name="TextBox 6"/>
          <p:cNvSpPr txBox="1"/>
          <p:nvPr/>
        </p:nvSpPr>
        <p:spPr>
          <a:xfrm>
            <a:off x="123561" y="3579727"/>
            <a:ext cx="6136106" cy="3170099"/>
          </a:xfrm>
          <a:prstGeom prst="rect">
            <a:avLst/>
          </a:prstGeom>
          <a:solidFill>
            <a:schemeClr val="bg1">
              <a:alpha val="30000"/>
            </a:schemeClr>
          </a:solidFill>
        </p:spPr>
        <p:txBody>
          <a:bodyPr wrap="square" rtlCol="0">
            <a:spAutoFit/>
          </a:bodyPr>
          <a:lstStyle/>
          <a:p>
            <a:r>
              <a:rPr lang="en-US" sz="4000" b="1" dirty="0"/>
              <a:t>1. Register on the Awards page of our website if you haven’t already done so and we will send you full details </a:t>
            </a:r>
            <a:r>
              <a:rPr lang="en-US" sz="4000" b="1" dirty="0">
                <a:solidFill>
                  <a:schemeClr val="bg1"/>
                </a:solidFill>
                <a:hlinkClick r:id="rId4"/>
              </a:rPr>
              <a:t>www.teentech.com</a:t>
            </a:r>
            <a:r>
              <a:rPr lang="en-US" sz="4000" b="1" dirty="0">
                <a:solidFill>
                  <a:schemeClr val="bg1"/>
                </a:solidFill>
              </a:rPr>
              <a:t> </a:t>
            </a:r>
          </a:p>
        </p:txBody>
      </p:sp>
      <p:sp>
        <p:nvSpPr>
          <p:cNvPr id="3" name="Rectangle 2"/>
          <p:cNvSpPr/>
          <p:nvPr/>
        </p:nvSpPr>
        <p:spPr>
          <a:xfrm>
            <a:off x="6003667" y="2967335"/>
            <a:ext cx="184666" cy="923330"/>
          </a:xfrm>
          <a:prstGeom prst="rect">
            <a:avLst/>
          </a:prstGeom>
          <a:noFill/>
        </p:spPr>
        <p:txBody>
          <a:bodyPr wrap="none" lIns="91440" tIns="45720" rIns="91440" bIns="45720">
            <a:spAutoFit/>
          </a:bodyPr>
          <a:lstStyle/>
          <a:p>
            <a:pPr algn="ct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Rectangle 3"/>
          <p:cNvSpPr/>
          <p:nvPr/>
        </p:nvSpPr>
        <p:spPr>
          <a:xfrm>
            <a:off x="5932333" y="2967335"/>
            <a:ext cx="327334"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Tree>
    <p:extLst>
      <p:ext uri="{BB962C8B-B14F-4D97-AF65-F5344CB8AC3E}">
        <p14:creationId xmlns:p14="http://schemas.microsoft.com/office/powerpoint/2010/main" val="54657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Ideas Wall </a:t>
            </a:r>
          </a:p>
        </p:txBody>
      </p:sp>
      <p:pic>
        <p:nvPicPr>
          <p:cNvPr id="4" name="Content Placeholder 3" descr="Screen Shot 2013-09-07 at 23.59.15.pn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12469964" cy="6858000"/>
          </a:xfrm>
        </p:spPr>
      </p:pic>
      <p:sp>
        <p:nvSpPr>
          <p:cNvPr id="5" name="TextBox 4"/>
          <p:cNvSpPr txBox="1"/>
          <p:nvPr/>
        </p:nvSpPr>
        <p:spPr>
          <a:xfrm>
            <a:off x="355333" y="4772235"/>
            <a:ext cx="4374916" cy="923330"/>
          </a:xfrm>
          <a:prstGeom prst="rect">
            <a:avLst/>
          </a:prstGeom>
          <a:noFill/>
        </p:spPr>
        <p:txBody>
          <a:bodyPr wrap="none" rtlCol="0">
            <a:spAutoFit/>
          </a:bodyPr>
          <a:lstStyle/>
          <a:p>
            <a:r>
              <a:rPr lang="en-US" sz="5400" b="1" dirty="0">
                <a:solidFill>
                  <a:srgbClr val="FFFFFF"/>
                </a:solidFill>
              </a:rPr>
              <a:t>2. Brainstorm </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Tree>
    <p:extLst>
      <p:ext uri="{BB962C8B-B14F-4D97-AF65-F5344CB8AC3E}">
        <p14:creationId xmlns:p14="http://schemas.microsoft.com/office/powerpoint/2010/main" val="1066437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3-09-08 at 00.30.00.pn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36566"/>
            <a:ext cx="12469965" cy="6858000"/>
          </a:xfrm>
        </p:spPr>
      </p:pic>
      <p:sp>
        <p:nvSpPr>
          <p:cNvPr id="5" name="TextBox 4"/>
          <p:cNvSpPr txBox="1"/>
          <p:nvPr/>
        </p:nvSpPr>
        <p:spPr>
          <a:xfrm>
            <a:off x="337812" y="3898971"/>
            <a:ext cx="4115037" cy="1015663"/>
          </a:xfrm>
          <a:prstGeom prst="rect">
            <a:avLst/>
          </a:prstGeom>
          <a:noFill/>
        </p:spPr>
        <p:txBody>
          <a:bodyPr wrap="none" rtlCol="0">
            <a:spAutoFit/>
          </a:bodyPr>
          <a:lstStyle/>
          <a:p>
            <a:r>
              <a:rPr lang="en-US" sz="6000" b="1" dirty="0">
                <a:solidFill>
                  <a:srgbClr val="FFFFFF"/>
                </a:solidFill>
              </a:rPr>
              <a:t>3. Research</a:t>
            </a:r>
            <a:r>
              <a:rPr lang="en-US" sz="6000" dirty="0">
                <a:solidFill>
                  <a:srgbClr val="FFFFFF"/>
                </a:solidFill>
              </a:rPr>
              <a:t> </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Tree>
    <p:extLst>
      <p:ext uri="{BB962C8B-B14F-4D97-AF65-F5344CB8AC3E}">
        <p14:creationId xmlns:p14="http://schemas.microsoft.com/office/powerpoint/2010/main" val="265800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584"/>
            <a:ext cx="10515600" cy="1325033"/>
          </a:xfrm>
        </p:spPr>
        <p:txBody>
          <a:bodyPr/>
          <a:lstStyle/>
          <a:p>
            <a:endParaRPr lang="en-US" dirty="0"/>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2770345" y="1382264"/>
            <a:ext cx="7536374" cy="3996567"/>
            <a:chOff x="3206214" y="2108756"/>
            <a:chExt cx="4640062" cy="308239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169558">
              <a:off x="3206214" y="2188046"/>
              <a:ext cx="1883226" cy="26640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122952">
              <a:off x="3703372" y="2108756"/>
              <a:ext cx="1954787" cy="276523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90829">
              <a:off x="4205765" y="2273127"/>
              <a:ext cx="1999161" cy="2828001"/>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173755">
              <a:off x="5047219" y="2187558"/>
              <a:ext cx="2032793" cy="2875577"/>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671452">
              <a:off x="5759131" y="2238683"/>
              <a:ext cx="2087145" cy="2952463"/>
            </a:xfrm>
            <a:prstGeom prst="rect">
              <a:avLst/>
            </a:prstGeom>
          </p:spPr>
        </p:pic>
      </p:grpSp>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
        <p:nvSpPr>
          <p:cNvPr id="10" name="TextBox 9"/>
          <p:cNvSpPr txBox="1"/>
          <p:nvPr/>
        </p:nvSpPr>
        <p:spPr>
          <a:xfrm>
            <a:off x="838200" y="5348360"/>
            <a:ext cx="7908056" cy="369332"/>
          </a:xfrm>
          <a:prstGeom prst="rect">
            <a:avLst/>
          </a:prstGeom>
          <a:noFill/>
        </p:spPr>
        <p:txBody>
          <a:bodyPr wrap="square" rtlCol="0">
            <a:spAutoFit/>
          </a:bodyPr>
          <a:lstStyle/>
          <a:p>
            <a:r>
              <a:rPr lang="en-US" dirty="0"/>
              <a:t>We have some great downloadable resources to help you deliver strong research</a:t>
            </a:r>
          </a:p>
        </p:txBody>
      </p:sp>
    </p:spTree>
    <p:extLst>
      <p:ext uri="{BB962C8B-B14F-4D97-AF65-F5344CB8AC3E}">
        <p14:creationId xmlns:p14="http://schemas.microsoft.com/office/powerpoint/2010/main" val="2048879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489" y="218017"/>
            <a:ext cx="2182607" cy="1378719"/>
          </a:xfrm>
          <a:prstGeom prst="rect">
            <a:avLst/>
          </a:prstGeom>
        </p:spPr>
      </p:pic>
      <p:sp>
        <p:nvSpPr>
          <p:cNvPr id="2" name="Content Placeholder 1"/>
          <p:cNvSpPr>
            <a:spLocks noGrp="1"/>
          </p:cNvSpPr>
          <p:nvPr>
            <p:ph idx="1"/>
          </p:nvPr>
        </p:nvSpPr>
        <p:spPr/>
        <p:txBody>
          <a:bodyPr/>
          <a:lstStyle/>
          <a:p>
            <a:endParaRPr lang="en-US"/>
          </a:p>
        </p:txBody>
      </p:sp>
      <p:pic>
        <p:nvPicPr>
          <p:cNvPr id="8" name="Picture 7" descr="MCP_0084.jpg"/>
          <p:cNvPicPr>
            <a:picLocks noChangeAspect="1"/>
          </p:cNvPicPr>
          <p:nvPr/>
        </p:nvPicPr>
        <p:blipFill rotWithShape="1">
          <a:blip r:embed="rId4" cstate="screen">
            <a:extLst>
              <a:ext uri="{28A0092B-C50C-407E-A947-70E740481C1C}">
                <a14:useLocalDpi xmlns:a14="http://schemas.microsoft.com/office/drawing/2010/main"/>
              </a:ext>
            </a:extLst>
          </a:blip>
          <a:srcRect l="-128" t="7135" r="1534" b="8689"/>
          <a:stretch/>
        </p:blipFill>
        <p:spPr>
          <a:xfrm>
            <a:off x="0" y="-129987"/>
            <a:ext cx="13039455" cy="7422586"/>
          </a:xfrm>
          <a:prstGeom prst="rect">
            <a:avLst/>
          </a:prstGeom>
        </p:spPr>
      </p:pic>
      <p:sp>
        <p:nvSpPr>
          <p:cNvPr id="5" name="TextBox 4"/>
          <p:cNvSpPr txBox="1"/>
          <p:nvPr/>
        </p:nvSpPr>
        <p:spPr>
          <a:xfrm>
            <a:off x="85725" y="4730413"/>
            <a:ext cx="12020550" cy="1446550"/>
          </a:xfrm>
          <a:prstGeom prst="rect">
            <a:avLst/>
          </a:prstGeom>
          <a:solidFill>
            <a:schemeClr val="tx1">
              <a:alpha val="49000"/>
            </a:schemeClr>
          </a:solidFill>
        </p:spPr>
        <p:txBody>
          <a:bodyPr wrap="square" rtlCol="0">
            <a:spAutoFit/>
          </a:bodyPr>
          <a:lstStyle/>
          <a:p>
            <a:r>
              <a:rPr lang="en-US" sz="4400" b="1" dirty="0">
                <a:solidFill>
                  <a:schemeClr val="bg1"/>
                </a:solidFill>
              </a:rPr>
              <a:t>3. </a:t>
            </a:r>
            <a:r>
              <a:rPr lang="en-US" sz="4400" b="1" dirty="0">
                <a:solidFill>
                  <a:srgbClr val="FFFFFF"/>
                </a:solidFill>
              </a:rPr>
              <a:t>Get expert help and advice from BBC, Atkins and Accenture and lots of exciting companies</a:t>
            </a: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Tree>
    <p:extLst>
      <p:ext uri="{BB962C8B-B14F-4D97-AF65-F5344CB8AC3E}">
        <p14:creationId xmlns:p14="http://schemas.microsoft.com/office/powerpoint/2010/main" val="1333030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GB">
              <a:latin typeface="Calibri" charset="0"/>
              <a:ea typeface="ＭＳ Ｐゴシック" charset="0"/>
              <a:cs typeface="ＭＳ Ｐゴシック" charset="0"/>
            </a:endParaRPr>
          </a:p>
        </p:txBody>
      </p:sp>
      <p:pic>
        <p:nvPicPr>
          <p:cNvPr id="38915" name="Content Placeholder 3" descr="400950_10151021519706829_2090542704_n.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36809"/>
            <a:ext cx="12192000" cy="7966693"/>
          </a:xfrm>
        </p:spPr>
      </p:pic>
      <p:sp>
        <p:nvSpPr>
          <p:cNvPr id="2" name="TextBox 1"/>
          <p:cNvSpPr txBox="1"/>
          <p:nvPr/>
        </p:nvSpPr>
        <p:spPr>
          <a:xfrm>
            <a:off x="540817" y="1773370"/>
            <a:ext cx="6898369" cy="2554545"/>
          </a:xfrm>
          <a:prstGeom prst="rect">
            <a:avLst/>
          </a:prstGeom>
          <a:solidFill>
            <a:schemeClr val="bg1">
              <a:alpha val="26000"/>
            </a:schemeClr>
          </a:solidFill>
        </p:spPr>
        <p:txBody>
          <a:bodyPr wrap="square" rtlCol="0">
            <a:spAutoFit/>
          </a:bodyPr>
          <a:lstStyle/>
          <a:p>
            <a:r>
              <a:rPr lang="en-US" sz="4000" b="1" dirty="0"/>
              <a:t>25 Universities offer help too and some run special ‘</a:t>
            </a:r>
            <a:r>
              <a:rPr lang="en-US" sz="4000" b="1" dirty="0" err="1"/>
              <a:t>TeenTech</a:t>
            </a:r>
            <a:r>
              <a:rPr lang="en-US" sz="4000" b="1" dirty="0"/>
              <a:t> Innovation Sessions’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Tree>
    <p:extLst>
      <p:ext uri="{BB962C8B-B14F-4D97-AF65-F5344CB8AC3E}">
        <p14:creationId xmlns:p14="http://schemas.microsoft.com/office/powerpoint/2010/main" val="374762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29 at 14.16.4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2743200" cy="3797300"/>
          </a:xfrm>
          <a:prstGeom prst="rect">
            <a:avLst/>
          </a:prstGeom>
        </p:spPr>
      </p:pic>
      <p:pic>
        <p:nvPicPr>
          <p:cNvPr id="5" name="Picture 4" descr="Screen Shot 2014-11-29 at 14.18.28.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86726" y="0"/>
            <a:ext cx="2721958" cy="3797300"/>
          </a:xfrm>
          <a:prstGeom prst="rect">
            <a:avLst/>
          </a:prstGeom>
        </p:spPr>
      </p:pic>
      <p:pic>
        <p:nvPicPr>
          <p:cNvPr id="6" name="Picture 5" descr="Screen Shot 2014-11-29 at 14.20.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55944" y="0"/>
            <a:ext cx="2748046" cy="3797300"/>
          </a:xfrm>
          <a:prstGeom prst="rect">
            <a:avLst/>
          </a:prstGeom>
        </p:spPr>
      </p:pic>
      <p:sp>
        <p:nvSpPr>
          <p:cNvPr id="7" name="TextBox 6"/>
          <p:cNvSpPr txBox="1"/>
          <p:nvPr/>
        </p:nvSpPr>
        <p:spPr>
          <a:xfrm>
            <a:off x="2191367" y="4627603"/>
            <a:ext cx="8051456" cy="1569660"/>
          </a:xfrm>
          <a:prstGeom prst="rect">
            <a:avLst/>
          </a:prstGeom>
          <a:noFill/>
        </p:spPr>
        <p:txBody>
          <a:bodyPr wrap="square" rtlCol="0">
            <a:spAutoFit/>
          </a:bodyPr>
          <a:lstStyle/>
          <a:p>
            <a:r>
              <a:rPr lang="en-US" sz="4800" b="1" dirty="0">
                <a:solidFill>
                  <a:schemeClr val="tx1">
                    <a:lumMod val="65000"/>
                    <a:lumOff val="35000"/>
                  </a:schemeClr>
                </a:solidFill>
              </a:rPr>
              <a:t>Earn certificates for different parts of your project work </a:t>
            </a:r>
          </a:p>
        </p:txBody>
      </p:sp>
      <p:pic>
        <p:nvPicPr>
          <p:cNvPr id="8" name="Picture 7" descr="Screen Shot 2014-11-29 at 14.24.16.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85666" y="0"/>
            <a:ext cx="2768600" cy="3848100"/>
          </a:xfrm>
          <a:prstGeom prst="rect">
            <a:avLst/>
          </a:prstGeom>
        </p:spPr>
      </p:pic>
      <p:pic>
        <p:nvPicPr>
          <p:cNvPr id="9" name="Picture 8" descr="Screen Shot 2014-11-29 at 14.25.57.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44566" y="0"/>
            <a:ext cx="2819400" cy="3886200"/>
          </a:xfrm>
          <a:prstGeom prst="rect">
            <a:avLst/>
          </a:prstGeom>
        </p:spPr>
      </p:pic>
    </p:spTree>
    <p:extLst>
      <p:ext uri="{BB962C8B-B14F-4D97-AF65-F5344CB8AC3E}">
        <p14:creationId xmlns:p14="http://schemas.microsoft.com/office/powerpoint/2010/main" val="712125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4. Upload your ‘Innovation Log’ by March 28</a:t>
            </a:r>
            <a:r>
              <a:rPr lang="en-US" b="1" baseline="30000" dirty="0">
                <a:solidFill>
                  <a:schemeClr val="tx1"/>
                </a:solidFill>
              </a:rPr>
              <a:t>th</a:t>
            </a:r>
            <a:r>
              <a:rPr lang="en-US" b="1" dirty="0">
                <a:solidFill>
                  <a:schemeClr val="tx1"/>
                </a:solidFill>
              </a:rPr>
              <a:t> 2018</a:t>
            </a:r>
          </a:p>
        </p:txBody>
      </p:sp>
      <p:pic>
        <p:nvPicPr>
          <p:cNvPr id="4" name="Content Placeholder 3" descr="Screen Shot 2014-11-29 at 13.54.19.png"/>
          <p:cNvPicPr>
            <a:picLocks noGrp="1" noChangeAspect="1"/>
          </p:cNvPicPr>
          <p:nvPr>
            <p:ph idx="1"/>
          </p:nvPr>
        </p:nvPicPr>
        <p:blipFill>
          <a:blip r:embed="rId3" cstate="email">
            <a:extLst>
              <a:ext uri="{28A0092B-C50C-407E-A947-70E740481C1C}">
                <a14:useLocalDpi xmlns:a14="http://schemas.microsoft.com/office/drawing/2010/main"/>
              </a:ext>
            </a:extLst>
          </a:blip>
          <a:srcRect l="1489" r="1489"/>
          <a:stretch>
            <a:fillRect/>
          </a:stretch>
        </p:blipFill>
        <p:spPr>
          <a:prstGeom prst="rect">
            <a:avLst/>
          </a:prstGeom>
        </p:spPr>
      </p:pic>
    </p:spTree>
    <p:extLst>
      <p:ext uri="{BB962C8B-B14F-4D97-AF65-F5344CB8AC3E}">
        <p14:creationId xmlns:p14="http://schemas.microsoft.com/office/powerpoint/2010/main" val="1783331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creen Shot 2014-11-29 at 14.32.3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405" y="-149767"/>
            <a:ext cx="13174036" cy="7662450"/>
          </a:xfrm>
          <a:prstGeom prst="rect">
            <a:avLst/>
          </a:prstGeom>
        </p:spPr>
      </p:pic>
      <p:sp>
        <p:nvSpPr>
          <p:cNvPr id="5" name="TextBox 4"/>
          <p:cNvSpPr txBox="1"/>
          <p:nvPr/>
        </p:nvSpPr>
        <p:spPr>
          <a:xfrm>
            <a:off x="3653840" y="2893592"/>
            <a:ext cx="5547895" cy="2123658"/>
          </a:xfrm>
          <a:prstGeom prst="rect">
            <a:avLst/>
          </a:prstGeom>
          <a:solidFill>
            <a:schemeClr val="bg1">
              <a:alpha val="28000"/>
            </a:schemeClr>
          </a:solidFill>
        </p:spPr>
        <p:txBody>
          <a:bodyPr wrap="square" rtlCol="0">
            <a:spAutoFit/>
          </a:bodyPr>
          <a:lstStyle/>
          <a:p>
            <a:r>
              <a:rPr lang="en-US" sz="4400" b="1" dirty="0"/>
              <a:t>Finalists announced at the beginning of the Summer Term </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Tree>
    <p:extLst>
      <p:ext uri="{BB962C8B-B14F-4D97-AF65-F5344CB8AC3E}">
        <p14:creationId xmlns:p14="http://schemas.microsoft.com/office/powerpoint/2010/main" val="837177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20018" y="1690688"/>
            <a:ext cx="4992588" cy="4486275"/>
          </a:xfrm>
        </p:spPr>
        <p:txBody>
          <a:bodyPr/>
          <a:lstStyle/>
          <a:p>
            <a:pPr marL="0" indent="0" fontAlgn="auto">
              <a:spcAft>
                <a:spcPts val="0"/>
              </a:spcAft>
              <a:buNone/>
              <a:defRPr/>
            </a:pPr>
            <a:endParaRPr lang="en-GB" dirty="0"/>
          </a:p>
          <a:p>
            <a:pPr marL="0" indent="0" fontAlgn="auto">
              <a:spcAft>
                <a:spcPts val="0"/>
              </a:spcAft>
              <a:buNone/>
              <a:defRPr/>
            </a:pPr>
            <a:endParaRPr lang="en-GB" dirty="0"/>
          </a:p>
          <a:p>
            <a:pPr marL="0" indent="0" fontAlgn="auto">
              <a:spcAft>
                <a:spcPts val="0"/>
              </a:spcAft>
              <a:buNone/>
              <a:defRPr/>
            </a:pPr>
            <a:endParaRPr lang="en-GB" dirty="0"/>
          </a:p>
          <a:p>
            <a:pPr marL="0" indent="0" fontAlgn="auto">
              <a:spcAft>
                <a:spcPts val="0"/>
              </a:spcAft>
              <a:buNone/>
              <a:defRPr/>
            </a:pPr>
            <a:endParaRPr lang="en-GB" dirty="0"/>
          </a:p>
          <a:p>
            <a:pPr marL="0" indent="0" fontAlgn="auto">
              <a:spcAft>
                <a:spcPts val="0"/>
              </a:spcAft>
              <a:buNone/>
              <a:defRPr/>
            </a:pPr>
            <a:endParaRPr lang="en-GB" dirty="0"/>
          </a:p>
        </p:txBody>
      </p:sp>
      <p:sp>
        <p:nvSpPr>
          <p:cNvPr id="8" name="Rectangle 7"/>
          <p:cNvSpPr/>
          <p:nvPr/>
        </p:nvSpPr>
        <p:spPr>
          <a:xfrm>
            <a:off x="0" y="1"/>
            <a:ext cx="12192000" cy="436033"/>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7" name="Content Placeholder 5"/>
          <p:cNvSpPr txBox="1">
            <a:spLocks/>
          </p:cNvSpPr>
          <p:nvPr/>
        </p:nvSpPr>
        <p:spPr>
          <a:xfrm>
            <a:off x="7414685" y="2992968"/>
            <a:ext cx="4184649" cy="132503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endParaRPr lang="en-US" sz="2133" dirty="0"/>
          </a:p>
        </p:txBody>
      </p:sp>
      <p:pic>
        <p:nvPicPr>
          <p:cNvPr id="16388" name="Picture 17" descr="_MG_0609.jpg"/>
          <p:cNvPicPr>
            <a:picLocks noChangeAspect="1"/>
          </p:cNvPicPr>
          <p:nvPr/>
        </p:nvPicPr>
        <p:blipFill>
          <a:blip r:embed="rId3" cstate="email">
            <a:extLst>
              <a:ext uri="{28A0092B-C50C-407E-A947-70E740481C1C}">
                <a14:useLocalDpi xmlns:a14="http://schemas.microsoft.com/office/drawing/2010/main"/>
              </a:ext>
            </a:extLst>
          </a:blip>
          <a:srcRect b="-13945"/>
          <a:stretch>
            <a:fillRect/>
          </a:stretch>
        </p:blipFill>
        <p:spPr bwMode="auto">
          <a:xfrm>
            <a:off x="4665335" y="1446742"/>
            <a:ext cx="4237567" cy="248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9" descr="JAGS.jpg"/>
          <p:cNvPicPr>
            <a:picLocks noChangeAspect="1"/>
          </p:cNvPicPr>
          <p:nvPr/>
        </p:nvPicPr>
        <p:blipFill>
          <a:blip r:embed="rId4" cstate="email">
            <a:extLst>
              <a:ext uri="{28A0092B-C50C-407E-A947-70E740481C1C}">
                <a14:useLocalDpi xmlns:a14="http://schemas.microsoft.com/office/drawing/2010/main"/>
              </a:ext>
            </a:extLst>
          </a:blip>
          <a:srcRect b="-17822"/>
          <a:stretch>
            <a:fillRect/>
          </a:stretch>
        </p:blipFill>
        <p:spPr bwMode="auto">
          <a:xfrm>
            <a:off x="8494767" y="4402765"/>
            <a:ext cx="3508417" cy="233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 descr="18549910203_93a9585df0_k.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8318" y="1522414"/>
            <a:ext cx="4116916"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_MG_0494.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233003" y="1354264"/>
            <a:ext cx="2505630" cy="2579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3" descr="_MG_0322.jpg"/>
          <p:cNvPicPr>
            <a:picLocks noChangeAspect="1"/>
          </p:cNvPicPr>
          <p:nvPr/>
        </p:nvPicPr>
        <p:blipFill>
          <a:blip r:embed="rId7" cstate="screen">
            <a:extLst>
              <a:ext uri="{28A0092B-C50C-407E-A947-70E740481C1C}">
                <a14:useLocalDpi xmlns:a14="http://schemas.microsoft.com/office/drawing/2010/main"/>
              </a:ext>
            </a:extLst>
          </a:blip>
          <a:srcRect r="-10661"/>
          <a:stretch>
            <a:fillRect/>
          </a:stretch>
        </p:blipFill>
        <p:spPr bwMode="auto">
          <a:xfrm>
            <a:off x="4526036" y="3831668"/>
            <a:ext cx="4071130" cy="2713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436" y="4141260"/>
            <a:ext cx="3422259" cy="2280949"/>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Tree>
    <p:extLst>
      <p:ext uri="{BB962C8B-B14F-4D97-AF65-F5344CB8AC3E}">
        <p14:creationId xmlns:p14="http://schemas.microsoft.com/office/powerpoint/2010/main" val="53183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p:cNvGrpSpPr/>
        <p:nvPr/>
      </p:nvGrpSpPr>
      <p:grpSpPr>
        <a:xfrm>
          <a:off x="0" y="0"/>
          <a:ext cx="0" cy="0"/>
          <a:chOff x="0" y="0"/>
          <a:chExt cx="0" cy="0"/>
        </a:xfrm>
      </p:grpSpPr>
      <p:sp>
        <p:nvSpPr>
          <p:cNvPr id="2" name="TextBox 1"/>
          <p:cNvSpPr txBox="1"/>
          <p:nvPr/>
        </p:nvSpPr>
        <p:spPr>
          <a:xfrm>
            <a:off x="6044871" y="968568"/>
            <a:ext cx="818062" cy="369332"/>
          </a:xfrm>
          <a:prstGeom prst="rect">
            <a:avLst/>
          </a:prstGeom>
          <a:noFill/>
        </p:spPr>
        <p:txBody>
          <a:bodyPr wrap="square" rtlCol="0">
            <a:spAutoFit/>
          </a:bodyPr>
          <a:lstStyle/>
          <a:p>
            <a:endParaRPr lang="en-US" dirty="0"/>
          </a:p>
        </p:txBody>
      </p:sp>
      <p:pic>
        <p:nvPicPr>
          <p:cNvPr id="7" name="Picture 4" descr="_MG_0430.jpg"/>
          <p:cNvPicPr>
            <a:picLocks noChangeAspect="1"/>
          </p:cNvPicPr>
          <p:nvPr/>
        </p:nvPicPr>
        <p:blipFill rotWithShape="1">
          <a:blip r:embed="rId3" cstate="screen">
            <a:extLst>
              <a:ext uri="{28A0092B-C50C-407E-A947-70E740481C1C}">
                <a14:useLocalDpi xmlns:a14="http://schemas.microsoft.com/office/drawing/2010/main"/>
              </a:ext>
            </a:extLst>
          </a:blip>
          <a:srcRect t="-520" r="-124" b="7802"/>
          <a:stretch/>
        </p:blipFill>
        <p:spPr bwMode="auto">
          <a:xfrm>
            <a:off x="0" y="-387458"/>
            <a:ext cx="12476526" cy="7534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331423" y="4411189"/>
            <a:ext cx="11813679" cy="1323439"/>
          </a:xfrm>
          <a:prstGeom prst="rect">
            <a:avLst/>
          </a:prstGeom>
          <a:solidFill>
            <a:schemeClr val="bg1">
              <a:alpha val="40000"/>
            </a:schemeClr>
          </a:solidFill>
        </p:spPr>
        <p:txBody>
          <a:bodyPr wrap="square" rtlCol="0">
            <a:spAutoFit/>
          </a:bodyPr>
          <a:lstStyle/>
          <a:p>
            <a:r>
              <a:rPr lang="en-US" sz="4000" b="1" dirty="0">
                <a:solidFill>
                  <a:srgbClr val="FFFFFF"/>
                </a:solidFill>
              </a:rPr>
              <a:t>Share your ideas with top people in science and technology at the final!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Tree>
    <p:extLst>
      <p:ext uri="{BB962C8B-B14F-4D97-AF65-F5344CB8AC3E}">
        <p14:creationId xmlns:p14="http://schemas.microsoft.com/office/powerpoint/2010/main" val="883105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
        <p:nvSpPr>
          <p:cNvPr id="3" name="Rectangle 2"/>
          <p:cNvSpPr/>
          <p:nvPr/>
        </p:nvSpPr>
        <p:spPr>
          <a:xfrm>
            <a:off x="540817" y="1522414"/>
            <a:ext cx="3740258" cy="4524315"/>
          </a:xfrm>
          <a:prstGeom prst="rect">
            <a:avLst/>
          </a:prstGeom>
          <a:solidFill>
            <a:schemeClr val="bg1">
              <a:alpha val="30000"/>
            </a:schemeClr>
          </a:solidFill>
        </p:spPr>
        <p:txBody>
          <a:bodyPr wrap="square">
            <a:spAutoFit/>
          </a:bodyPr>
          <a:lstStyle/>
          <a:p>
            <a:r>
              <a:rPr lang="en-US" sz="3200" dirty="0"/>
              <a:t>These girls from Greenock won the Manufacturing Category with their idea for a product which ends the struggle of </a:t>
            </a:r>
            <a:r>
              <a:rPr lang="en-US" sz="3200" dirty="0" err="1"/>
              <a:t>speading</a:t>
            </a:r>
            <a:r>
              <a:rPr lang="en-US" sz="3200" dirty="0"/>
              <a:t> butter without tearing the bread</a:t>
            </a:r>
          </a:p>
        </p:txBody>
      </p:sp>
    </p:spTree>
    <p:extLst>
      <p:ext uri="{BB962C8B-B14F-4D97-AF65-F5344CB8AC3E}">
        <p14:creationId xmlns:p14="http://schemas.microsoft.com/office/powerpoint/2010/main" val="1192711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1"/>
          </a:xfrm>
        </p:spPr>
      </p:pic>
      <p:sp>
        <p:nvSpPr>
          <p:cNvPr id="5" name="TextBox 4"/>
          <p:cNvSpPr txBox="1"/>
          <p:nvPr/>
        </p:nvSpPr>
        <p:spPr>
          <a:xfrm flipH="1">
            <a:off x="304800" y="2281204"/>
            <a:ext cx="2514600" cy="3416320"/>
          </a:xfrm>
          <a:prstGeom prst="rect">
            <a:avLst/>
          </a:prstGeom>
          <a:noFill/>
        </p:spPr>
        <p:txBody>
          <a:bodyPr wrap="square" rtlCol="0">
            <a:spAutoFit/>
          </a:bodyPr>
          <a:lstStyle/>
          <a:p>
            <a:r>
              <a:rPr lang="en-US" sz="3600" b="1" dirty="0"/>
              <a:t>You never know who might want to hear about your idea! </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Tree>
    <p:extLst>
      <p:ext uri="{BB962C8B-B14F-4D97-AF65-F5344CB8AC3E}">
        <p14:creationId xmlns:p14="http://schemas.microsoft.com/office/powerpoint/2010/main" val="1554193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9873" name="Picture 3" descr="_MG_0609.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08489" y="500546"/>
            <a:ext cx="12777129" cy="7187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
        <p:nvSpPr>
          <p:cNvPr id="3" name="Rectangle 2"/>
          <p:cNvSpPr/>
          <p:nvPr/>
        </p:nvSpPr>
        <p:spPr>
          <a:xfrm>
            <a:off x="292564" y="3290499"/>
            <a:ext cx="4542907" cy="2554545"/>
          </a:xfrm>
          <a:prstGeom prst="rect">
            <a:avLst/>
          </a:prstGeom>
          <a:solidFill>
            <a:schemeClr val="bg1">
              <a:alpha val="26000"/>
            </a:schemeClr>
          </a:solidFill>
        </p:spPr>
        <p:txBody>
          <a:bodyPr wrap="square">
            <a:spAutoFit/>
          </a:bodyPr>
          <a:lstStyle/>
          <a:p>
            <a:r>
              <a:rPr lang="en-US" sz="3200" dirty="0"/>
              <a:t>Everyone is always impressed by the imagination of the students …this team redesigned their school!</a:t>
            </a:r>
          </a:p>
        </p:txBody>
      </p:sp>
    </p:spTree>
    <p:extLst>
      <p:ext uri="{BB962C8B-B14F-4D97-AF65-F5344CB8AC3E}">
        <p14:creationId xmlns:p14="http://schemas.microsoft.com/office/powerpoint/2010/main" val="1452804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8451" y="0"/>
            <a:ext cx="12143549" cy="6830746"/>
          </a:xfr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346" y="366185"/>
            <a:ext cx="1890233" cy="1194031"/>
          </a:xfrm>
          <a:prstGeom prst="rect">
            <a:avLst/>
          </a:prstGeom>
        </p:spPr>
      </p:pic>
      <p:sp>
        <p:nvSpPr>
          <p:cNvPr id="3" name="Rectangle 2"/>
          <p:cNvSpPr/>
          <p:nvPr/>
        </p:nvSpPr>
        <p:spPr>
          <a:xfrm>
            <a:off x="277346" y="4239181"/>
            <a:ext cx="6096000" cy="1384995"/>
          </a:xfrm>
          <a:prstGeom prst="rect">
            <a:avLst/>
          </a:prstGeom>
          <a:solidFill>
            <a:schemeClr val="bg1">
              <a:alpha val="80000"/>
            </a:schemeClr>
          </a:solidFill>
        </p:spPr>
        <p:txBody>
          <a:bodyPr>
            <a:spAutoFit/>
          </a:bodyPr>
          <a:lstStyle/>
          <a:p>
            <a:r>
              <a:rPr lang="en-US" sz="2800" dirty="0"/>
              <a:t>The biggest prize is what  every single student learns </a:t>
            </a:r>
            <a:r>
              <a:rPr lang="en-US" sz="2800"/>
              <a:t>about themselves along </a:t>
            </a:r>
            <a:r>
              <a:rPr lang="en-US" sz="2800" dirty="0"/>
              <a:t>the way. </a:t>
            </a:r>
          </a:p>
        </p:txBody>
      </p:sp>
    </p:spTree>
    <p:extLst>
      <p:ext uri="{BB962C8B-B14F-4D97-AF65-F5344CB8AC3E}">
        <p14:creationId xmlns:p14="http://schemas.microsoft.com/office/powerpoint/2010/main" val="460291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1"/>
          </a:xfr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
        <p:nvSpPr>
          <p:cNvPr id="3" name="Rectangle 2"/>
          <p:cNvSpPr/>
          <p:nvPr/>
        </p:nvSpPr>
        <p:spPr>
          <a:xfrm>
            <a:off x="289302" y="3429000"/>
            <a:ext cx="3678264" cy="2862322"/>
          </a:xfrm>
          <a:prstGeom prst="rect">
            <a:avLst/>
          </a:prstGeom>
          <a:solidFill>
            <a:schemeClr val="bg1">
              <a:alpha val="31000"/>
            </a:schemeClr>
          </a:solidFill>
        </p:spPr>
        <p:txBody>
          <a:bodyPr wrap="square">
            <a:spAutoFit/>
          </a:bodyPr>
          <a:lstStyle/>
          <a:p>
            <a:r>
              <a:rPr lang="en-US" sz="3600" dirty="0"/>
              <a:t>And it’s an exciting moment to discover that the next step will be </a:t>
            </a:r>
            <a:r>
              <a:rPr lang="is-IS" sz="3600" dirty="0"/>
              <a:t>…</a:t>
            </a:r>
            <a:endParaRPr lang="en-US" sz="3600" dirty="0"/>
          </a:p>
        </p:txBody>
      </p:sp>
    </p:spTree>
    <p:extLst>
      <p:ext uri="{BB962C8B-B14F-4D97-AF65-F5344CB8AC3E}">
        <p14:creationId xmlns:p14="http://schemas.microsoft.com/office/powerpoint/2010/main" val="1450509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057_TT2014_bigTimag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
        <p:nvSpPr>
          <p:cNvPr id="2" name="Rectangle 1"/>
          <p:cNvSpPr/>
          <p:nvPr/>
        </p:nvSpPr>
        <p:spPr>
          <a:xfrm>
            <a:off x="308342" y="3041542"/>
            <a:ext cx="4542627" cy="3416320"/>
          </a:xfrm>
          <a:prstGeom prst="rect">
            <a:avLst/>
          </a:prstGeom>
          <a:solidFill>
            <a:schemeClr val="bg1">
              <a:alpha val="45000"/>
            </a:schemeClr>
          </a:solidFill>
        </p:spPr>
        <p:txBody>
          <a:bodyPr wrap="square">
            <a:spAutoFit/>
          </a:bodyPr>
          <a:lstStyle/>
          <a:p>
            <a:r>
              <a:rPr lang="en-US" sz="3600" dirty="0"/>
              <a:t>.. a very special ceremony for the winning teams at Buckingham Palace with our patron HRH Duke of </a:t>
            </a:r>
            <a:r>
              <a:rPr lang="en-US" sz="3600" dirty="0" err="1"/>
              <a:t>York,KG</a:t>
            </a:r>
            <a:r>
              <a:rPr lang="en-US" sz="3600" dirty="0"/>
              <a:t> </a:t>
            </a:r>
          </a:p>
        </p:txBody>
      </p:sp>
    </p:spTree>
    <p:extLst>
      <p:ext uri="{BB962C8B-B14F-4D97-AF65-F5344CB8AC3E}">
        <p14:creationId xmlns:p14="http://schemas.microsoft.com/office/powerpoint/2010/main" val="409425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982" y="988580"/>
            <a:ext cx="10515600" cy="1325563"/>
          </a:xfrm>
        </p:spPr>
        <p:txBody>
          <a:bodyPr/>
          <a:lstStyle/>
          <a:p>
            <a:endParaRPr lang="en-US" dirty="0"/>
          </a:p>
        </p:txBody>
      </p:sp>
      <p:sp>
        <p:nvSpPr>
          <p:cNvPr id="3" name="Content Placeholder 2"/>
          <p:cNvSpPr>
            <a:spLocks noGrp="1"/>
          </p:cNvSpPr>
          <p:nvPr>
            <p:ph idx="1"/>
          </p:nvPr>
        </p:nvSpPr>
        <p:spPr>
          <a:xfrm>
            <a:off x="4883727" y="1651361"/>
            <a:ext cx="7308273" cy="5761039"/>
          </a:xfrm>
        </p:spPr>
        <p:txBody>
          <a:bodyPr>
            <a:normAutofit/>
          </a:bodyPr>
          <a:lstStyle/>
          <a:p>
            <a:pPr marL="0" indent="0">
              <a:buNone/>
            </a:pPr>
            <a:r>
              <a:rPr lang="en-US" sz="4800" b="1" dirty="0">
                <a:solidFill>
                  <a:srgbClr val="404040"/>
                </a:solidFill>
              </a:rPr>
              <a:t>Ready to change the world?  </a:t>
            </a:r>
          </a:p>
          <a:p>
            <a:pPr marL="0" indent="0">
              <a:buNone/>
            </a:pPr>
            <a:endParaRPr lang="en-US" sz="4800" b="1" dirty="0">
              <a:solidFill>
                <a:srgbClr val="404040"/>
              </a:solidFill>
            </a:endParaRPr>
          </a:p>
          <a:p>
            <a:pPr marL="0" indent="0">
              <a:buNone/>
            </a:pPr>
            <a:r>
              <a:rPr lang="en-US" sz="4800" b="1" dirty="0">
                <a:solidFill>
                  <a:srgbClr val="FF539D"/>
                </a:solidFill>
              </a:rPr>
              <a:t>   Who’ll be in your team? </a:t>
            </a:r>
          </a:p>
        </p:txBody>
      </p:sp>
      <p:pic>
        <p:nvPicPr>
          <p:cNvPr id="4" name="Picture 3" descr="Screen Shot 2015-11-28 at 16.13.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94958" cy="6858000"/>
          </a:xfrm>
          <a:prstGeom prst="rect">
            <a:avLst/>
          </a:prstGeom>
        </p:spPr>
      </p:pic>
    </p:spTree>
    <p:extLst>
      <p:ext uri="{BB962C8B-B14F-4D97-AF65-F5344CB8AC3E}">
        <p14:creationId xmlns:p14="http://schemas.microsoft.com/office/powerpoint/2010/main" val="185564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r>
              <a:rPr lang="en-US" b="1" dirty="0">
                <a:solidFill>
                  <a:srgbClr val="ED208B"/>
                </a:solidFill>
              </a:rPr>
              <a:t>Key Dates </a:t>
            </a:r>
          </a:p>
        </p:txBody>
      </p:sp>
      <p:sp>
        <p:nvSpPr>
          <p:cNvPr id="3" name="Content Placeholder 2"/>
          <p:cNvSpPr>
            <a:spLocks noGrp="1"/>
          </p:cNvSpPr>
          <p:nvPr>
            <p:ph idx="1"/>
          </p:nvPr>
        </p:nvSpPr>
        <p:spPr/>
        <p:txBody>
          <a:bodyPr>
            <a:normAutofit fontScale="70000" lnSpcReduction="20000"/>
          </a:bodyPr>
          <a:lstStyle/>
          <a:p>
            <a:pPr marL="0" indent="0">
              <a:buNone/>
            </a:pPr>
            <a:endParaRPr lang="en-US" b="1" dirty="0">
              <a:solidFill>
                <a:srgbClr val="FF539D"/>
              </a:solidFill>
            </a:endParaRPr>
          </a:p>
          <a:p>
            <a:pPr marL="0" indent="0">
              <a:buNone/>
            </a:pPr>
            <a:r>
              <a:rPr lang="en-US" b="1" dirty="0">
                <a:solidFill>
                  <a:schemeClr val="tx1">
                    <a:lumMod val="75000"/>
                    <a:lumOff val="25000"/>
                  </a:schemeClr>
                </a:solidFill>
              </a:rPr>
              <a:t>Register your team before the end of the Autumn term if you haven’t already done so . You don’t need to have started work. </a:t>
            </a:r>
          </a:p>
          <a:p>
            <a:pPr marL="0" indent="0">
              <a:buNone/>
            </a:pPr>
            <a:endParaRPr lang="en-US" b="1" dirty="0">
              <a:solidFill>
                <a:schemeClr val="tx1">
                  <a:lumMod val="75000"/>
                  <a:lumOff val="25000"/>
                </a:schemeClr>
              </a:solidFill>
            </a:endParaRPr>
          </a:p>
          <a:p>
            <a:pPr marL="0" indent="0">
              <a:buNone/>
            </a:pPr>
            <a:r>
              <a:rPr lang="en-US" b="1" dirty="0">
                <a:solidFill>
                  <a:schemeClr val="tx1">
                    <a:lumMod val="75000"/>
                    <a:lumOff val="25000"/>
                  </a:schemeClr>
                </a:solidFill>
              </a:rPr>
              <a:t>If you intend to enter Data Science-let us know so we can  assign a mentor now</a:t>
            </a:r>
          </a:p>
          <a:p>
            <a:pPr marL="0" indent="0">
              <a:buNone/>
            </a:pPr>
            <a:endParaRPr lang="en-US" b="1" dirty="0">
              <a:solidFill>
                <a:schemeClr val="tx1">
                  <a:lumMod val="75000"/>
                  <a:lumOff val="25000"/>
                </a:schemeClr>
              </a:solidFill>
            </a:endParaRPr>
          </a:p>
          <a:p>
            <a:pPr marL="0" indent="0">
              <a:buNone/>
            </a:pPr>
            <a:r>
              <a:rPr lang="en-US" b="1" dirty="0">
                <a:solidFill>
                  <a:schemeClr val="tx1">
                    <a:lumMod val="75000"/>
                    <a:lumOff val="25000"/>
                  </a:schemeClr>
                </a:solidFill>
              </a:rPr>
              <a:t>Once you’ve mapped out your idea and are ready for  expert feedback –let us know so we can connect you with specialist help.</a:t>
            </a:r>
          </a:p>
          <a:p>
            <a:pPr marL="0" indent="0">
              <a:buNone/>
            </a:pPr>
            <a:endParaRPr lang="en-US" b="1" dirty="0">
              <a:solidFill>
                <a:schemeClr val="tx1">
                  <a:lumMod val="75000"/>
                  <a:lumOff val="25000"/>
                </a:schemeClr>
              </a:solidFill>
            </a:endParaRPr>
          </a:p>
          <a:p>
            <a:pPr marL="0" indent="0">
              <a:buNone/>
            </a:pPr>
            <a:r>
              <a:rPr lang="en-US" b="1" dirty="0">
                <a:solidFill>
                  <a:schemeClr val="tx1">
                    <a:lumMod val="75000"/>
                    <a:lumOff val="25000"/>
                  </a:schemeClr>
                </a:solidFill>
              </a:rPr>
              <a:t>Submit your project online by the end of the Spring term </a:t>
            </a:r>
          </a:p>
          <a:p>
            <a:pPr marL="0" indent="0">
              <a:buNone/>
            </a:pPr>
            <a:r>
              <a:rPr lang="en-US" b="1" dirty="0">
                <a:solidFill>
                  <a:schemeClr val="tx1">
                    <a:lumMod val="75000"/>
                    <a:lumOff val="25000"/>
                  </a:schemeClr>
                </a:solidFill>
              </a:rPr>
              <a:t>Finalists announced beginning of Summer term</a:t>
            </a:r>
          </a:p>
          <a:p>
            <a:pPr marL="0" indent="0">
              <a:buNone/>
            </a:pPr>
            <a:endParaRPr lang="en-US" b="1" dirty="0">
              <a:solidFill>
                <a:schemeClr val="tx1">
                  <a:lumMod val="75000"/>
                  <a:lumOff val="25000"/>
                </a:schemeClr>
              </a:solidFill>
            </a:endParaRPr>
          </a:p>
          <a:p>
            <a:pPr marL="0" indent="0">
              <a:buNone/>
            </a:pPr>
            <a:r>
              <a:rPr lang="en-US" b="1" dirty="0">
                <a:solidFill>
                  <a:schemeClr val="tx1">
                    <a:lumMod val="75000"/>
                    <a:lumOff val="25000"/>
                  </a:schemeClr>
                </a:solidFill>
              </a:rPr>
              <a:t>Final  June 2020 </a:t>
            </a:r>
          </a:p>
        </p:txBody>
      </p:sp>
    </p:spTree>
    <p:extLst>
      <p:ext uri="{BB962C8B-B14F-4D97-AF65-F5344CB8AC3E}">
        <p14:creationId xmlns:p14="http://schemas.microsoft.com/office/powerpoint/2010/main" val="941157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810" y="295370"/>
            <a:ext cx="9376624" cy="1325563"/>
          </a:xfrm>
        </p:spPr>
        <p:txBody>
          <a:bodyPr/>
          <a:lstStyle/>
          <a:p>
            <a:r>
              <a:rPr lang="en-US" dirty="0"/>
              <a:t>Great projects begin </a:t>
            </a:r>
            <a:r>
              <a:rPr lang="en-US"/>
              <a:t>with great research</a:t>
            </a:r>
            <a:endParaRPr lang="en-US" dirty="0"/>
          </a:p>
        </p:txBody>
      </p:sp>
      <p:sp>
        <p:nvSpPr>
          <p:cNvPr id="3" name="Content Placeholder 2"/>
          <p:cNvSpPr>
            <a:spLocks noGrp="1"/>
          </p:cNvSpPr>
          <p:nvPr>
            <p:ph idx="1"/>
          </p:nvPr>
        </p:nvSpPr>
        <p:spPr>
          <a:xfrm>
            <a:off x="838201" y="1825625"/>
            <a:ext cx="4517117" cy="4758055"/>
          </a:xfrm>
        </p:spPr>
        <p:txBody>
          <a:bodyPr>
            <a:noAutofit/>
          </a:bodyPr>
          <a:lstStyle/>
          <a:p>
            <a:r>
              <a:rPr lang="en-US" sz="3200" dirty="0"/>
              <a:t>Our resources help students research effectively. </a:t>
            </a:r>
          </a:p>
          <a:p>
            <a:r>
              <a:rPr lang="en-US" sz="3200" dirty="0"/>
              <a:t>Following the guidelines mean they can also be considered for the Research and Information Literacy Award </a:t>
            </a:r>
          </a:p>
          <a:p>
            <a:endParaRPr lang="en-US" sz="4000" dirty="0"/>
          </a:p>
        </p:txBody>
      </p:sp>
      <p:grpSp>
        <p:nvGrpSpPr>
          <p:cNvPr id="4" name="Group 3"/>
          <p:cNvGrpSpPr/>
          <p:nvPr/>
        </p:nvGrpSpPr>
        <p:grpSpPr>
          <a:xfrm>
            <a:off x="5966460" y="2465653"/>
            <a:ext cx="4621530" cy="3066468"/>
            <a:chOff x="3206214" y="2108756"/>
            <a:chExt cx="4640062" cy="308239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169558">
              <a:off x="3206214" y="2188046"/>
              <a:ext cx="1883226" cy="26640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22952">
              <a:off x="3703372" y="2108756"/>
              <a:ext cx="1954787" cy="276523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90829">
              <a:off x="4205765" y="2273127"/>
              <a:ext cx="1999161" cy="282800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173755">
              <a:off x="5047219" y="2187558"/>
              <a:ext cx="2032793" cy="2875577"/>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671452">
              <a:off x="5759131" y="2238683"/>
              <a:ext cx="2087145" cy="2952463"/>
            </a:xfrm>
            <a:prstGeom prst="rect">
              <a:avLst/>
            </a:prstGeom>
          </p:spPr>
        </p:pic>
      </p:grpSp>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Tree>
    <p:extLst>
      <p:ext uri="{BB962C8B-B14F-4D97-AF65-F5344CB8AC3E}">
        <p14:creationId xmlns:p14="http://schemas.microsoft.com/office/powerpoint/2010/main" val="1615292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20018" y="1690688"/>
            <a:ext cx="4992588" cy="4486275"/>
          </a:xfrm>
        </p:spPr>
        <p:txBody>
          <a:bodyPr/>
          <a:lstStyle/>
          <a:p>
            <a:pPr marL="0" indent="0" fontAlgn="auto">
              <a:spcAft>
                <a:spcPts val="0"/>
              </a:spcAft>
              <a:buNone/>
              <a:defRPr/>
            </a:pPr>
            <a:endParaRPr lang="en-GB" dirty="0"/>
          </a:p>
          <a:p>
            <a:pPr marL="0" indent="0" fontAlgn="auto">
              <a:spcAft>
                <a:spcPts val="0"/>
              </a:spcAft>
              <a:buNone/>
              <a:defRPr/>
            </a:pPr>
            <a:endParaRPr lang="en-GB" dirty="0"/>
          </a:p>
          <a:p>
            <a:pPr marL="0" indent="0" fontAlgn="auto">
              <a:spcAft>
                <a:spcPts val="0"/>
              </a:spcAft>
              <a:buNone/>
              <a:defRPr/>
            </a:pPr>
            <a:endParaRPr lang="en-GB" dirty="0"/>
          </a:p>
          <a:p>
            <a:pPr marL="0" indent="0" fontAlgn="auto">
              <a:spcAft>
                <a:spcPts val="0"/>
              </a:spcAft>
              <a:buNone/>
              <a:defRPr/>
            </a:pPr>
            <a:endParaRPr lang="en-GB" dirty="0"/>
          </a:p>
          <a:p>
            <a:pPr marL="0" indent="0" fontAlgn="auto">
              <a:spcAft>
                <a:spcPts val="0"/>
              </a:spcAft>
              <a:buNone/>
              <a:defRPr/>
            </a:pPr>
            <a:endParaRPr lang="en-GB" dirty="0"/>
          </a:p>
        </p:txBody>
      </p:sp>
      <p:sp>
        <p:nvSpPr>
          <p:cNvPr id="7" name="Content Placeholder 5"/>
          <p:cNvSpPr txBox="1">
            <a:spLocks/>
          </p:cNvSpPr>
          <p:nvPr/>
        </p:nvSpPr>
        <p:spPr>
          <a:xfrm>
            <a:off x="7414685" y="2992968"/>
            <a:ext cx="4184649" cy="132503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endParaRPr lang="en-US" sz="2133" dirty="0"/>
          </a:p>
        </p:txBody>
      </p:sp>
      <p:sp>
        <p:nvSpPr>
          <p:cNvPr id="2" name="Rectangle 1"/>
          <p:cNvSpPr/>
          <p:nvPr/>
        </p:nvSpPr>
        <p:spPr>
          <a:xfrm>
            <a:off x="266700" y="1573949"/>
            <a:ext cx="11925300" cy="646331"/>
          </a:xfrm>
          <a:prstGeom prst="rect">
            <a:avLst/>
          </a:prstGeom>
        </p:spPr>
        <p:txBody>
          <a:bodyPr wrap="square">
            <a:spAutoFit/>
          </a:bodyPr>
          <a:lstStyle/>
          <a:p>
            <a:pPr defTabSz="457200"/>
            <a:endParaRPr lang="en-US" dirty="0">
              <a:solidFill>
                <a:prstClr val="white"/>
              </a:solidFill>
            </a:endParaRPr>
          </a:p>
          <a:p>
            <a:pPr defTabSz="457200"/>
            <a:endParaRPr lang="en-US" dirty="0">
              <a:solidFill>
                <a:prstClr val="white"/>
              </a:solidFill>
            </a:endParaRPr>
          </a:p>
        </p:txBody>
      </p:sp>
      <p:pic>
        <p:nvPicPr>
          <p:cNvPr id="9" name="Picture 8" descr="Screen Shot 2013-06-02 at 08.28.25.png"/>
          <p:cNvPicPr>
            <a:picLocks noChangeAspect="1"/>
          </p:cNvPicPr>
          <p:nvPr/>
        </p:nvPicPr>
        <p:blipFill rotWithShape="1">
          <a:blip r:embed="rId3" cstate="email">
            <a:extLst>
              <a:ext uri="{28A0092B-C50C-407E-A947-70E740481C1C}">
                <a14:useLocalDpi xmlns:a14="http://schemas.microsoft.com/office/drawing/2010/main"/>
              </a:ext>
            </a:extLst>
          </a:blip>
          <a:srcRect r="-3224"/>
          <a:stretch/>
        </p:blipFill>
        <p:spPr>
          <a:xfrm>
            <a:off x="0" y="0"/>
            <a:ext cx="12796390" cy="7197969"/>
          </a:xfrm>
          <a:prstGeom prst="rect">
            <a:avLst/>
          </a:prstGeom>
        </p:spPr>
      </p:pic>
      <p:sp>
        <p:nvSpPr>
          <p:cNvPr id="10" name="TextBox 9"/>
          <p:cNvSpPr txBox="1"/>
          <p:nvPr/>
        </p:nvSpPr>
        <p:spPr>
          <a:xfrm>
            <a:off x="266700" y="4516589"/>
            <a:ext cx="12164156" cy="1754326"/>
          </a:xfrm>
          <a:prstGeom prst="rect">
            <a:avLst/>
          </a:prstGeom>
          <a:solidFill>
            <a:srgbClr val="000000"/>
          </a:solidFill>
        </p:spPr>
        <p:txBody>
          <a:bodyPr wrap="square" rtlCol="0">
            <a:spAutoFit/>
          </a:bodyPr>
          <a:lstStyle/>
          <a:p>
            <a:r>
              <a:rPr lang="en-US" sz="5400" b="1" dirty="0">
                <a:solidFill>
                  <a:srgbClr val="FF63CB"/>
                </a:solidFill>
              </a:rPr>
              <a:t>Could  you make life better, simpler</a:t>
            </a:r>
            <a:r>
              <a:rPr lang="en-US" sz="5400" b="1">
                <a:solidFill>
                  <a:srgbClr val="FF63CB"/>
                </a:solidFill>
              </a:rPr>
              <a:t>, </a:t>
            </a:r>
          </a:p>
          <a:p>
            <a:r>
              <a:rPr lang="en-US" sz="5400" b="1" dirty="0">
                <a:solidFill>
                  <a:srgbClr val="FF63CB"/>
                </a:solidFill>
              </a:rPr>
              <a:t>safer or more fun?</a:t>
            </a:r>
            <a:endParaRPr lang="en-US" sz="5400" b="1" dirty="0">
              <a:solidFill>
                <a:srgbClr val="FFFFFF"/>
              </a:solidFill>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Tree>
    <p:extLst>
      <p:ext uri="{BB962C8B-B14F-4D97-AF65-F5344CB8AC3E}">
        <p14:creationId xmlns:p14="http://schemas.microsoft.com/office/powerpoint/2010/main" val="1256084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02C8ED"/>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97080" y="-53018"/>
            <a:ext cx="5861585" cy="4517110"/>
          </a:xfrm>
        </p:spPr>
      </p:pic>
      <p:pic>
        <p:nvPicPr>
          <p:cNvPr id="4" name="Picture 3"/>
          <p:cNvPicPr>
            <a:picLocks noChangeAspect="1"/>
          </p:cNvPicPr>
          <p:nvPr/>
        </p:nvPicPr>
        <p:blipFill>
          <a:blip r:embed="rId3"/>
          <a:stretch>
            <a:fillRect/>
          </a:stretch>
        </p:blipFill>
        <p:spPr>
          <a:xfrm>
            <a:off x="838200" y="0"/>
            <a:ext cx="4848071" cy="68580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7080" y="4464092"/>
            <a:ext cx="5882640" cy="2393908"/>
          </a:xfrm>
          <a:prstGeom prst="rect">
            <a:avLst/>
          </a:prstGeom>
        </p:spPr>
      </p:pic>
    </p:spTree>
    <p:extLst>
      <p:ext uri="{BB962C8B-B14F-4D97-AF65-F5344CB8AC3E}">
        <p14:creationId xmlns:p14="http://schemas.microsoft.com/office/powerpoint/2010/main" val="25651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1280" y="2680490"/>
            <a:ext cx="4922520" cy="4209832"/>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1280" y="32322"/>
            <a:ext cx="4922520" cy="2763229"/>
          </a:xfrm>
          <a:prstGeom prst="rect">
            <a:avLst/>
          </a:prstGeom>
        </p:spPr>
      </p:pic>
      <p:pic>
        <p:nvPicPr>
          <p:cNvPr id="7" name="Picture 6"/>
          <p:cNvPicPr>
            <a:picLocks noChangeAspect="1"/>
          </p:cNvPicPr>
          <p:nvPr/>
        </p:nvPicPr>
        <p:blipFill>
          <a:blip r:embed="rId4"/>
          <a:stretch>
            <a:fillRect/>
          </a:stretch>
        </p:blipFill>
        <p:spPr>
          <a:xfrm>
            <a:off x="954009" y="32322"/>
            <a:ext cx="5477271" cy="6858000"/>
          </a:xfrm>
          <a:prstGeom prst="rect">
            <a:avLst/>
          </a:prstGeom>
        </p:spPr>
      </p:pic>
      <p:sp>
        <p:nvSpPr>
          <p:cNvPr id="8" name="Content Placeholder 7"/>
          <p:cNvSpPr>
            <a:spLocks noGrp="1"/>
          </p:cNvSpPr>
          <p:nvPr>
            <p:ph idx="1"/>
          </p:nvPr>
        </p:nvSpPr>
        <p:spPr/>
        <p:txBody>
          <a:bodyPr/>
          <a:lstStyle/>
          <a:p>
            <a:endParaRPr lang="en-US" dirty="0"/>
          </a:p>
        </p:txBody>
      </p:sp>
    </p:spTree>
    <p:extLst>
      <p:ext uri="{BB962C8B-B14F-4D97-AF65-F5344CB8AC3E}">
        <p14:creationId xmlns:p14="http://schemas.microsoft.com/office/powerpoint/2010/main" val="1304595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838200" y="41922"/>
            <a:ext cx="5715000" cy="685800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3200" y="41922"/>
            <a:ext cx="4800600" cy="3918197"/>
          </a:xfrm>
          <a:prstGeom prst="rect">
            <a:avLst/>
          </a:prstGeom>
        </p:spPr>
      </p:pic>
      <p:pic>
        <p:nvPicPr>
          <p:cNvPr id="5" name="Content Placeholder 4"/>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6378748" y="3960119"/>
            <a:ext cx="4975052" cy="2939803"/>
          </a:xfrm>
        </p:spPr>
      </p:pic>
    </p:spTree>
    <p:extLst>
      <p:ext uri="{BB962C8B-B14F-4D97-AF65-F5344CB8AC3E}">
        <p14:creationId xmlns:p14="http://schemas.microsoft.com/office/powerpoint/2010/main" val="1490217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D208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p>
        </p:txBody>
      </p:sp>
      <p:pic>
        <p:nvPicPr>
          <p:cNvPr id="4" name="Content Placeholder 3"/>
          <p:cNvPicPr>
            <a:picLocks noGrp="1" noChangeAspect="1"/>
          </p:cNvPicPr>
          <p:nvPr>
            <p:ph idx="1"/>
          </p:nvPr>
        </p:nvPicPr>
        <p:blipFill>
          <a:blip r:embed="rId2"/>
          <a:stretch>
            <a:fillRect/>
          </a:stretch>
        </p:blipFill>
        <p:spPr>
          <a:xfrm>
            <a:off x="1097279" y="14714"/>
            <a:ext cx="4837669" cy="6843286"/>
          </a:xfr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4948" y="4843931"/>
            <a:ext cx="4853940" cy="197601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4948" y="14714"/>
            <a:ext cx="4853940" cy="4829217"/>
          </a:xfrm>
          <a:prstGeom prst="rect">
            <a:avLst/>
          </a:prstGeom>
        </p:spPr>
      </p:pic>
    </p:spTree>
    <p:extLst>
      <p:ext uri="{BB962C8B-B14F-4D97-AF65-F5344CB8AC3E}">
        <p14:creationId xmlns:p14="http://schemas.microsoft.com/office/powerpoint/2010/main" val="1451070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2C8E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63240" y="0"/>
            <a:ext cx="5636712" cy="6858000"/>
          </a:xfrm>
          <a:prstGeom prst="rect">
            <a:avLst/>
          </a:prstGeom>
        </p:spPr>
      </p:pic>
    </p:spTree>
    <p:extLst>
      <p:ext uri="{BB962C8B-B14F-4D97-AF65-F5344CB8AC3E}">
        <p14:creationId xmlns:p14="http://schemas.microsoft.com/office/powerpoint/2010/main" val="1715810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2C8E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670300" y="0"/>
            <a:ext cx="4848071" cy="6858000"/>
          </a:xfrm>
          <a:prstGeom prst="rect">
            <a:avLst/>
          </a:prstGeom>
        </p:spPr>
      </p:pic>
    </p:spTree>
    <p:extLst>
      <p:ext uri="{BB962C8B-B14F-4D97-AF65-F5344CB8AC3E}">
        <p14:creationId xmlns:p14="http://schemas.microsoft.com/office/powerpoint/2010/main" val="1172167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7267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247930" y="0"/>
            <a:ext cx="4848070" cy="6858000"/>
          </a:xfr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4137660"/>
            <a:ext cx="4895957" cy="276943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0"/>
            <a:ext cx="4895957" cy="4137660"/>
          </a:xfrm>
          <a:prstGeom prst="rect">
            <a:avLst/>
          </a:prstGeom>
        </p:spPr>
      </p:pic>
    </p:spTree>
    <p:extLst>
      <p:ext uri="{BB962C8B-B14F-4D97-AF65-F5344CB8AC3E}">
        <p14:creationId xmlns:p14="http://schemas.microsoft.com/office/powerpoint/2010/main" val="2012877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670300" y="0"/>
            <a:ext cx="4848071" cy="6858000"/>
          </a:xfrm>
          <a:prstGeom prst="rect">
            <a:avLst/>
          </a:prstGeom>
        </p:spPr>
      </p:pic>
    </p:spTree>
    <p:extLst>
      <p:ext uri="{BB962C8B-B14F-4D97-AF65-F5344CB8AC3E}">
        <p14:creationId xmlns:p14="http://schemas.microsoft.com/office/powerpoint/2010/main" val="687678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446050" y="0"/>
            <a:ext cx="4848070" cy="6858000"/>
          </a:xfr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2749" y="3952422"/>
            <a:ext cx="4848069" cy="2905577"/>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94119" y="0"/>
            <a:ext cx="4846699" cy="3978877"/>
          </a:xfrm>
          <a:prstGeom prst="rect">
            <a:avLst/>
          </a:prstGeom>
        </p:spPr>
      </p:pic>
    </p:spTree>
    <p:extLst>
      <p:ext uri="{BB962C8B-B14F-4D97-AF65-F5344CB8AC3E}">
        <p14:creationId xmlns:p14="http://schemas.microsoft.com/office/powerpoint/2010/main" val="915442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844704" y="3126712"/>
            <a:ext cx="4902998" cy="3859807"/>
          </a:xfrm>
        </p:spPr>
      </p:pic>
      <p:pic>
        <p:nvPicPr>
          <p:cNvPr id="4" name="Picture 3"/>
          <p:cNvPicPr>
            <a:picLocks noChangeAspect="1"/>
          </p:cNvPicPr>
          <p:nvPr/>
        </p:nvPicPr>
        <p:blipFill>
          <a:blip r:embed="rId3"/>
          <a:stretch>
            <a:fillRect/>
          </a:stretch>
        </p:blipFill>
        <p:spPr>
          <a:xfrm>
            <a:off x="1051560" y="0"/>
            <a:ext cx="4848071" cy="68580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99631" y="0"/>
            <a:ext cx="4902998" cy="3126712"/>
          </a:xfrm>
          <a:prstGeom prst="rect">
            <a:avLst/>
          </a:prstGeom>
        </p:spPr>
      </p:pic>
    </p:spTree>
    <p:extLst>
      <p:ext uri="{BB962C8B-B14F-4D97-AF65-F5344CB8AC3E}">
        <p14:creationId xmlns:p14="http://schemas.microsoft.com/office/powerpoint/2010/main" val="1226936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1-28 at 15.06.4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10" y="0"/>
            <a:ext cx="12225310" cy="7977847"/>
          </a:xfrm>
          <a:prstGeom prst="rect">
            <a:avLst/>
          </a:prstGeom>
        </p:spPr>
      </p:pic>
      <p:sp>
        <p:nvSpPr>
          <p:cNvPr id="5" name="TextBox 4"/>
          <p:cNvSpPr txBox="1"/>
          <p:nvPr/>
        </p:nvSpPr>
        <p:spPr>
          <a:xfrm>
            <a:off x="353291" y="5116830"/>
            <a:ext cx="10889674" cy="1465599"/>
          </a:xfrm>
          <a:prstGeom prst="rect">
            <a:avLst/>
          </a:prstGeom>
          <a:solidFill>
            <a:srgbClr val="000000"/>
          </a:solidFill>
        </p:spPr>
        <p:txBody>
          <a:bodyPr wrap="square" rtlCol="0">
            <a:spAutoFit/>
          </a:bodyPr>
          <a:lstStyle/>
          <a:p>
            <a:r>
              <a:rPr lang="en-US" sz="4400" b="1" dirty="0">
                <a:solidFill>
                  <a:srgbClr val="37DFE3"/>
                </a:solidFill>
              </a:rPr>
              <a:t>Do you want to win £1000 and be invited to Buckingham Palace?</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17" y="328383"/>
            <a:ext cx="1890233" cy="1194031"/>
          </a:xfrm>
          <a:prstGeom prst="rect">
            <a:avLst/>
          </a:prstGeom>
        </p:spPr>
      </p:pic>
    </p:spTree>
    <p:extLst>
      <p:ext uri="{BB962C8B-B14F-4D97-AF65-F5344CB8AC3E}">
        <p14:creationId xmlns:p14="http://schemas.microsoft.com/office/powerpoint/2010/main" val="1770329447"/>
      </p:ext>
    </p:extLst>
  </p:cSld>
  <p:clrMapOvr>
    <a:masterClrMapping/>
  </p:clrMapOvr>
  <mc:AlternateContent xmlns:mc="http://schemas.openxmlformats.org/markup-compatibility/2006" xmlns:p14="http://schemas.microsoft.com/office/powerpoint/2010/main">
    <mc:Choice Requires="p14">
      <p:transition p14:dur="100" advClick="0" advTm="5000">
        <p:cut/>
      </p:transition>
    </mc:Choice>
    <mc:Fallback xmlns="">
      <p:transition advClick="0" advTm="5000">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208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096000" y="3406611"/>
            <a:ext cx="4818920" cy="3451389"/>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5377" y="0"/>
            <a:ext cx="4840623" cy="68580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25235"/>
            <a:ext cx="4840623" cy="3431846"/>
          </a:xfrm>
          <a:prstGeom prst="rect">
            <a:avLst/>
          </a:prstGeom>
        </p:spPr>
      </p:pic>
    </p:spTree>
    <p:extLst>
      <p:ext uri="{BB962C8B-B14F-4D97-AF65-F5344CB8AC3E}">
        <p14:creationId xmlns:p14="http://schemas.microsoft.com/office/powerpoint/2010/main" val="370119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
        <p:nvSpPr>
          <p:cNvPr id="7" name="Subtitle 2">
            <a:extLst>
              <a:ext uri="{FF2B5EF4-FFF2-40B4-BE49-F238E27FC236}">
                <a16:creationId xmlns:a16="http://schemas.microsoft.com/office/drawing/2014/main" id="{090A20E2-D0BA-4CAE-9B69-130AEE82093F}"/>
              </a:ext>
            </a:extLst>
          </p:cNvPr>
          <p:cNvSpPr>
            <a:spLocks noGrp="1"/>
          </p:cNvSpPr>
          <p:nvPr>
            <p:ph type="subTitle" idx="1"/>
          </p:nvPr>
        </p:nvSpPr>
        <p:spPr>
          <a:xfrm>
            <a:off x="1678983" y="2579149"/>
            <a:ext cx="9144000" cy="1655762"/>
          </a:xfrm>
        </p:spPr>
        <p:txBody>
          <a:bodyPr>
            <a:normAutofit fontScale="92500" lnSpcReduction="10000"/>
          </a:bodyPr>
          <a:lstStyle/>
          <a:p>
            <a:pPr algn="ctr"/>
            <a:r>
              <a:rPr lang="en-US" sz="4300" b="1" spc="300" dirty="0">
                <a:solidFill>
                  <a:schemeClr val="tx1"/>
                </a:solidFill>
              </a:rPr>
              <a:t>The Data Science Award</a:t>
            </a:r>
          </a:p>
          <a:p>
            <a:pPr algn="ctr"/>
            <a:r>
              <a:rPr lang="en-US" sz="3600" b="1" spc="300" dirty="0"/>
              <a:t>sponsored by Accenture </a:t>
            </a:r>
            <a:endParaRPr lang="en-US" sz="3600" b="1" spc="300" dirty="0">
              <a:solidFill>
                <a:schemeClr val="tx1"/>
              </a:solidFill>
            </a:endParaRPr>
          </a:p>
          <a:p>
            <a:pPr algn="ctr"/>
            <a:r>
              <a:rPr lang="en-US" sz="3600" spc="300" dirty="0">
                <a:solidFill>
                  <a:schemeClr val="tx1"/>
                </a:solidFill>
              </a:rPr>
              <a:t>Teacher resources </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8883" y="994810"/>
            <a:ext cx="1890233" cy="1194031"/>
          </a:xfrm>
          <a:prstGeom prst="rect">
            <a:avLst/>
          </a:prstGeom>
        </p:spPr>
      </p:pic>
    </p:spTree>
    <p:extLst>
      <p:ext uri="{BB962C8B-B14F-4D97-AF65-F5344CB8AC3E}">
        <p14:creationId xmlns:p14="http://schemas.microsoft.com/office/powerpoint/2010/main" val="1041474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408"/>
            <a:ext cx="10515600" cy="1325563"/>
          </a:xfrm>
        </p:spPr>
        <p:txBody>
          <a:bodyPr/>
          <a:lstStyle/>
          <a:p>
            <a:r>
              <a:rPr lang="en-US" b="1" spc="300" dirty="0">
                <a:solidFill>
                  <a:srgbClr val="02C8ED"/>
                </a:solidFill>
              </a:rPr>
              <a:t>Data Science </a:t>
            </a:r>
            <a:r>
              <a:rPr lang="en-US" spc="300" dirty="0"/>
              <a:t>now has its own category</a:t>
            </a:r>
          </a:p>
        </p:txBody>
      </p:sp>
      <p:sp>
        <p:nvSpPr>
          <p:cNvPr id="3" name="Content Placeholder 2"/>
          <p:cNvSpPr>
            <a:spLocks noGrp="1"/>
          </p:cNvSpPr>
          <p:nvPr>
            <p:ph idx="1"/>
          </p:nvPr>
        </p:nvSpPr>
        <p:spPr>
          <a:xfrm>
            <a:off x="6292311" y="1825625"/>
            <a:ext cx="5362413" cy="4351338"/>
          </a:xfrm>
        </p:spPr>
        <p:txBody>
          <a:bodyPr>
            <a:normAutofit fontScale="62500" lnSpcReduction="20000"/>
          </a:bodyPr>
          <a:lstStyle/>
          <a:p>
            <a:pPr marL="0" indent="0">
              <a:buNone/>
            </a:pPr>
            <a:r>
              <a:rPr lang="en-US" dirty="0"/>
              <a:t>From 2017/8 there will be a new prize in the </a:t>
            </a:r>
            <a:r>
              <a:rPr lang="en-US" dirty="0" err="1"/>
              <a:t>TeenTech</a:t>
            </a:r>
            <a:r>
              <a:rPr lang="en-US" dirty="0"/>
              <a:t> Awards for the team who demonstrates the best use and analysis of data.</a:t>
            </a:r>
          </a:p>
          <a:p>
            <a:pPr marL="0" indent="0">
              <a:buNone/>
            </a:pPr>
            <a:r>
              <a:rPr lang="en-US" dirty="0"/>
              <a:t>The prize is sponsored by Accenture and the Data Skills Taskforce  </a:t>
            </a:r>
          </a:p>
          <a:p>
            <a:pPr marL="0" indent="0">
              <a:buNone/>
            </a:pPr>
            <a:endParaRPr lang="en-US" dirty="0"/>
          </a:p>
          <a:p>
            <a:pPr marL="0" indent="0">
              <a:buNone/>
            </a:pPr>
            <a:r>
              <a:rPr lang="en-US" dirty="0">
                <a:solidFill>
                  <a:srgbClr val="ED208B"/>
                </a:solidFill>
              </a:rPr>
              <a:t>Teams can </a:t>
            </a:r>
            <a:r>
              <a:rPr lang="en-US" b="1" dirty="0">
                <a:solidFill>
                  <a:srgbClr val="ED208B"/>
                </a:solidFill>
              </a:rPr>
              <a:t>either</a:t>
            </a:r>
            <a:r>
              <a:rPr lang="en-US" dirty="0">
                <a:solidFill>
                  <a:srgbClr val="ED208B"/>
                </a:solidFill>
              </a:rPr>
              <a:t> </a:t>
            </a:r>
          </a:p>
          <a:p>
            <a:r>
              <a:rPr lang="en-US" dirty="0"/>
              <a:t>Enter one of our set challenges and develop projects based on data sets which we will provide</a:t>
            </a:r>
          </a:p>
          <a:p>
            <a:pPr marL="0" indent="0">
              <a:buNone/>
            </a:pPr>
            <a:r>
              <a:rPr lang="en-US" dirty="0">
                <a:solidFill>
                  <a:srgbClr val="ED208B"/>
                </a:solidFill>
              </a:rPr>
              <a:t>OR</a:t>
            </a:r>
          </a:p>
          <a:p>
            <a:r>
              <a:rPr lang="en-US" dirty="0"/>
              <a:t>Use existing sets of secondary data within their own project </a:t>
            </a:r>
          </a:p>
          <a:p>
            <a:pPr marL="0" indent="0">
              <a:buNone/>
            </a:pPr>
            <a:r>
              <a:rPr lang="en-US" dirty="0">
                <a:solidFill>
                  <a:srgbClr val="ED208B"/>
                </a:solidFill>
              </a:rPr>
              <a:t>And / OR</a:t>
            </a:r>
          </a:p>
          <a:p>
            <a:r>
              <a:rPr lang="en-US" dirty="0"/>
              <a:t>Gather their own primary data within their own project</a:t>
            </a:r>
          </a:p>
          <a:p>
            <a:endParaRPr lang="en-US" dirty="0"/>
          </a:p>
        </p:txBody>
      </p:sp>
      <p:sp>
        <p:nvSpPr>
          <p:cNvPr id="5" name="Rectangle 4">
            <a:extLst>
              <a:ext uri="{FF2B5EF4-FFF2-40B4-BE49-F238E27FC236}">
                <a16:creationId xmlns:a16="http://schemas.microsoft.com/office/drawing/2014/main" id="{5D531277-9CF2-4317-989E-80C8A8C9DB88}"/>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pic>
        <p:nvPicPr>
          <p:cNvPr id="8" name="Content Placeholder 3" descr="Screen Shot 2013-09-08 at 00.30.00.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29970" y="1825625"/>
            <a:ext cx="5162844" cy="2839365"/>
          </a:xfrm>
          <a:prstGeom prst="rect">
            <a:avLst/>
          </a:prstGeom>
        </p:spPr>
      </p:pic>
    </p:spTree>
    <p:extLst>
      <p:ext uri="{BB962C8B-B14F-4D97-AF65-F5344CB8AC3E}">
        <p14:creationId xmlns:p14="http://schemas.microsoft.com/office/powerpoint/2010/main" val="192016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0633"/>
            <a:ext cx="10515600" cy="1070055"/>
          </a:xfrm>
        </p:spPr>
        <p:txBody>
          <a:bodyPr>
            <a:normAutofit fontScale="90000"/>
          </a:bodyPr>
          <a:lstStyle/>
          <a:p>
            <a:r>
              <a:rPr lang="en-US" b="1" spc="300" dirty="0">
                <a:solidFill>
                  <a:srgbClr val="02C8ED"/>
                </a:solidFill>
              </a:rPr>
              <a:t>Use of data </a:t>
            </a:r>
            <a:r>
              <a:rPr lang="en-US" spc="300" dirty="0"/>
              <a:t>will be included in judging criteria across all TeenTech Awards</a:t>
            </a:r>
          </a:p>
        </p:txBody>
      </p:sp>
      <p:sp>
        <p:nvSpPr>
          <p:cNvPr id="3" name="Content Placeholder 2"/>
          <p:cNvSpPr>
            <a:spLocks noGrp="1"/>
          </p:cNvSpPr>
          <p:nvPr>
            <p:ph idx="1"/>
          </p:nvPr>
        </p:nvSpPr>
        <p:spPr>
          <a:xfrm>
            <a:off x="676656" y="2221834"/>
            <a:ext cx="10753725" cy="3987580"/>
          </a:xfrm>
        </p:spPr>
        <p:txBody>
          <a:bodyPr>
            <a:normAutofit fontScale="85000" lnSpcReduction="20000"/>
          </a:bodyPr>
          <a:lstStyle/>
          <a:p>
            <a:r>
              <a:rPr lang="en-US" dirty="0"/>
              <a:t>Originality of idea</a:t>
            </a:r>
          </a:p>
          <a:p>
            <a:r>
              <a:rPr lang="en-US" dirty="0"/>
              <a:t>Quality of research methods</a:t>
            </a:r>
          </a:p>
          <a:p>
            <a:r>
              <a:rPr lang="en-US" dirty="0"/>
              <a:t>Clarity of Idea</a:t>
            </a:r>
          </a:p>
          <a:p>
            <a:r>
              <a:rPr lang="en-US" b="1" dirty="0">
                <a:solidFill>
                  <a:schemeClr val="accent1"/>
                </a:solidFill>
              </a:rPr>
              <a:t>Use of data</a:t>
            </a:r>
          </a:p>
          <a:p>
            <a:r>
              <a:rPr lang="en-US" dirty="0"/>
              <a:t>Understanding of potential market</a:t>
            </a:r>
          </a:p>
          <a:p>
            <a:r>
              <a:rPr lang="en-US" dirty="0"/>
              <a:t>Use of industry experts</a:t>
            </a:r>
          </a:p>
          <a:p>
            <a:r>
              <a:rPr lang="en-US" dirty="0"/>
              <a:t>International Collaboration</a:t>
            </a:r>
          </a:p>
          <a:p>
            <a:r>
              <a:rPr lang="en-US" dirty="0"/>
              <a:t>Skill and thoroughness</a:t>
            </a:r>
          </a:p>
          <a:p>
            <a:r>
              <a:rPr lang="en-US" dirty="0"/>
              <a:t>Is it doable?</a:t>
            </a:r>
          </a:p>
          <a:p>
            <a:r>
              <a:rPr lang="en-US" dirty="0"/>
              <a:t>What did the team learn?  </a:t>
            </a:r>
          </a:p>
        </p:txBody>
      </p:sp>
      <p:sp>
        <p:nvSpPr>
          <p:cNvPr id="5" name="Rectangle 4">
            <a:extLst>
              <a:ext uri="{FF2B5EF4-FFF2-40B4-BE49-F238E27FC236}">
                <a16:creationId xmlns:a16="http://schemas.microsoft.com/office/drawing/2014/main" id="{DBC226E2-FE78-4FC5-BC8A-DFD206532F06}"/>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1086891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ADA3CA-894B-4152-BA9C-38DF2F3E5B3B}"/>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
        <p:nvSpPr>
          <p:cNvPr id="7" name="Content Placeholder 2"/>
          <p:cNvSpPr>
            <a:spLocks noGrp="1"/>
          </p:cNvSpPr>
          <p:nvPr>
            <p:ph idx="1"/>
          </p:nvPr>
        </p:nvSpPr>
        <p:spPr>
          <a:xfrm>
            <a:off x="1279117" y="3595085"/>
            <a:ext cx="1759617" cy="2542257"/>
          </a:xfrm>
        </p:spPr>
        <p:txBody>
          <a:bodyPr>
            <a:normAutofit/>
          </a:bodyPr>
          <a:lstStyle/>
          <a:p>
            <a:pPr marL="0" indent="0" algn="ctr">
              <a:buNone/>
            </a:pPr>
            <a:r>
              <a:rPr lang="en-US" sz="2400" b="1"/>
              <a:t>Shifath</a:t>
            </a:r>
            <a:endParaRPr lang="en-US" sz="2400" dirty="0"/>
          </a:p>
          <a:p>
            <a:pPr marL="0" indent="0" algn="ctr">
              <a:buNone/>
            </a:pPr>
            <a:r>
              <a:rPr lang="en-US" sz="1500" dirty="0"/>
              <a:t>I use Data Science to train computers to </a:t>
            </a:r>
            <a:r>
              <a:rPr lang="en-US" sz="1500" dirty="0" err="1"/>
              <a:t>recognise</a:t>
            </a:r>
            <a:r>
              <a:rPr lang="en-US" sz="1500" dirty="0"/>
              <a:t> thousands of objects within images/videos and making statistical predictions about the future.</a:t>
            </a:r>
          </a:p>
          <a:p>
            <a:pPr marL="0" indent="0">
              <a:buNone/>
            </a:pPr>
            <a:endParaRPr lang="en-US" dirty="0"/>
          </a:p>
        </p:txBody>
      </p:sp>
      <p:sp>
        <p:nvSpPr>
          <p:cNvPr id="10" name="Title 1"/>
          <p:cNvSpPr>
            <a:spLocks noGrp="1"/>
          </p:cNvSpPr>
          <p:nvPr>
            <p:ph type="title"/>
          </p:nvPr>
        </p:nvSpPr>
        <p:spPr>
          <a:xfrm>
            <a:off x="838200" y="365125"/>
            <a:ext cx="10515600" cy="1325563"/>
          </a:xfrm>
        </p:spPr>
        <p:txBody>
          <a:bodyPr/>
          <a:lstStyle/>
          <a:p>
            <a:r>
              <a:rPr lang="en-US" dirty="0"/>
              <a:t>You don’t have to do this on your own!</a:t>
            </a:r>
            <a:br>
              <a:rPr lang="en-US" dirty="0"/>
            </a:br>
            <a:r>
              <a:rPr lang="en-US" dirty="0"/>
              <a:t>We’re here to help </a:t>
            </a:r>
            <a:r>
              <a:rPr lang="en-US" dirty="0">
                <a:sym typeface="Wingdings"/>
              </a:rPr>
              <a:t></a:t>
            </a:r>
            <a:endParaRPr lang="en-US" dirty="0"/>
          </a:p>
        </p:txBody>
      </p:sp>
      <p:sp>
        <p:nvSpPr>
          <p:cNvPr id="11" name="Content Placeholder 2"/>
          <p:cNvSpPr txBox="1">
            <a:spLocks/>
          </p:cNvSpPr>
          <p:nvPr/>
        </p:nvSpPr>
        <p:spPr>
          <a:xfrm>
            <a:off x="3129397" y="3643628"/>
            <a:ext cx="1759617" cy="254225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a:t>Loizos</a:t>
            </a:r>
            <a:endParaRPr lang="en-US" sz="2400" dirty="0"/>
          </a:p>
          <a:p>
            <a:pPr marL="0" indent="0" algn="ctr">
              <a:buNone/>
            </a:pPr>
            <a:r>
              <a:rPr lang="en-US" sz="1600" dirty="0"/>
              <a:t>Data Science is a lot of fun because it allows me to investigate crimes like Sherlock Holmes and train computers to read people’s brains like Professor X in X men.</a:t>
            </a:r>
          </a:p>
          <a:p>
            <a:pPr marL="0" indent="0">
              <a:buFont typeface="Arial" panose="020B0604020202020204" pitchFamily="34" charset="0"/>
              <a:buNone/>
            </a:pPr>
            <a:endParaRPr lang="en-US" dirty="0"/>
          </a:p>
        </p:txBody>
      </p:sp>
      <p:sp>
        <p:nvSpPr>
          <p:cNvPr id="12" name="Content Placeholder 2"/>
          <p:cNvSpPr txBox="1">
            <a:spLocks/>
          </p:cNvSpPr>
          <p:nvPr/>
        </p:nvSpPr>
        <p:spPr>
          <a:xfrm>
            <a:off x="5072183" y="3643627"/>
            <a:ext cx="1759617" cy="254225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Hiren</a:t>
            </a:r>
            <a:endParaRPr lang="en-US" sz="2400" dirty="0"/>
          </a:p>
          <a:p>
            <a:pPr marL="0" indent="0" algn="ctr">
              <a:buFont typeface="Arial" panose="020B0604020202020204" pitchFamily="34" charset="0"/>
              <a:buNone/>
            </a:pPr>
            <a:r>
              <a:rPr lang="en-US" sz="1800" dirty="0"/>
              <a:t>I’m passionate about the various applications of Data Science. </a:t>
            </a:r>
          </a:p>
          <a:p>
            <a:pPr marL="0" indent="0" algn="ctr">
              <a:buFont typeface="Arial" panose="020B0604020202020204" pitchFamily="34" charset="0"/>
              <a:buNone/>
            </a:pPr>
            <a:r>
              <a:rPr lang="en-US" sz="1800" dirty="0"/>
              <a:t>The variety of problems we can solve can range from improving health care through clinical research to putting criminals behind bars.</a:t>
            </a:r>
          </a:p>
          <a:p>
            <a:pPr marL="0" indent="0" algn="ctr">
              <a:buFont typeface="Arial" panose="020B0604020202020204" pitchFamily="34" charset="0"/>
              <a:buNone/>
            </a:pPr>
            <a:endParaRPr lang="en-US" sz="1800" dirty="0"/>
          </a:p>
        </p:txBody>
      </p:sp>
      <p:sp>
        <p:nvSpPr>
          <p:cNvPr id="13" name="Content Placeholder 2"/>
          <p:cNvSpPr txBox="1">
            <a:spLocks/>
          </p:cNvSpPr>
          <p:nvPr/>
        </p:nvSpPr>
        <p:spPr>
          <a:xfrm>
            <a:off x="7014969" y="3643626"/>
            <a:ext cx="1759617" cy="25422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Susan</a:t>
            </a:r>
            <a:endParaRPr lang="en-US" sz="2400" dirty="0"/>
          </a:p>
          <a:p>
            <a:pPr marL="0" indent="0" algn="ctr">
              <a:buNone/>
            </a:pPr>
            <a:r>
              <a:rPr lang="en-US" sz="1800" dirty="0"/>
              <a:t>As a Data Scientist, my work really changes things – how companies work, how companies treat their customers, how </a:t>
            </a:r>
            <a:r>
              <a:rPr lang="en-US" sz="1800" dirty="0" err="1"/>
              <a:t>organisations</a:t>
            </a:r>
            <a:r>
              <a:rPr lang="en-US" sz="1800" dirty="0"/>
              <a:t> make new products and more. </a:t>
            </a:r>
          </a:p>
          <a:p>
            <a:pPr marL="0" indent="0">
              <a:buFont typeface="Arial" panose="020B0604020202020204" pitchFamily="34" charset="0"/>
              <a:buNone/>
            </a:pPr>
            <a:endParaRPr lang="en-US" dirty="0"/>
          </a:p>
        </p:txBody>
      </p:sp>
      <p:sp>
        <p:nvSpPr>
          <p:cNvPr id="14" name="Content Placeholder 2"/>
          <p:cNvSpPr txBox="1">
            <a:spLocks/>
          </p:cNvSpPr>
          <p:nvPr/>
        </p:nvSpPr>
        <p:spPr>
          <a:xfrm>
            <a:off x="8774586" y="3643626"/>
            <a:ext cx="1759617" cy="25422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Noor</a:t>
            </a:r>
            <a:endParaRPr lang="en-US" sz="2400" dirty="0"/>
          </a:p>
          <a:p>
            <a:pPr marL="0" indent="0" algn="ctr">
              <a:buNone/>
            </a:pPr>
            <a:r>
              <a:rPr lang="en-US" sz="1800" dirty="0">
                <a:solidFill>
                  <a:srgbClr val="000000"/>
                </a:solidFill>
                <a:latin typeface="Calibri" charset="0"/>
              </a:rPr>
              <a:t>Data Science provides an opportunity for me to investigate quirky patterns of </a:t>
            </a:r>
            <a:r>
              <a:rPr lang="en-US" sz="1800" dirty="0" err="1">
                <a:solidFill>
                  <a:srgbClr val="000000"/>
                </a:solidFill>
                <a:latin typeface="Calibri" charset="0"/>
              </a:rPr>
              <a:t>behaviour</a:t>
            </a:r>
            <a:r>
              <a:rPr lang="en-US" sz="1800" dirty="0">
                <a:solidFill>
                  <a:srgbClr val="000000"/>
                </a:solidFill>
                <a:latin typeface="Calibri" charset="0"/>
              </a:rPr>
              <a:t> within data, challenges my creative thinking and allows me to learn from super talented people.</a:t>
            </a:r>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3123" y="1440604"/>
            <a:ext cx="9381744" cy="2115312"/>
          </a:xfrm>
          <a:prstGeom prst="rect">
            <a:avLst/>
          </a:prstGeom>
        </p:spPr>
      </p:pic>
    </p:spTree>
    <p:extLst>
      <p:ext uri="{BB962C8B-B14F-4D97-AF65-F5344CB8AC3E}">
        <p14:creationId xmlns:p14="http://schemas.microsoft.com/office/powerpoint/2010/main" val="914044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7049"/>
            <a:ext cx="10515600" cy="1113639"/>
          </a:xfrm>
        </p:spPr>
        <p:txBody>
          <a:bodyPr>
            <a:normAutofit/>
          </a:bodyPr>
          <a:lstStyle/>
          <a:p>
            <a:r>
              <a:rPr lang="en-US" spc="300" dirty="0"/>
              <a:t>What is </a:t>
            </a:r>
            <a:r>
              <a:rPr lang="en-US" b="1" spc="300" dirty="0">
                <a:solidFill>
                  <a:srgbClr val="ED208B"/>
                </a:solidFill>
              </a:rPr>
              <a:t>Data</a:t>
            </a:r>
            <a:r>
              <a:rPr lang="en-US" spc="300" dirty="0"/>
              <a:t>?</a:t>
            </a:r>
          </a:p>
        </p:txBody>
      </p:sp>
      <p:sp>
        <p:nvSpPr>
          <p:cNvPr id="3" name="Content Placeholder 2"/>
          <p:cNvSpPr>
            <a:spLocks noGrp="1"/>
          </p:cNvSpPr>
          <p:nvPr>
            <p:ph idx="1"/>
          </p:nvPr>
        </p:nvSpPr>
        <p:spPr>
          <a:xfrm>
            <a:off x="838200" y="1825625"/>
            <a:ext cx="6232376" cy="4351338"/>
          </a:xfrm>
        </p:spPr>
        <p:txBody>
          <a:bodyPr>
            <a:normAutofit fontScale="92500"/>
          </a:bodyPr>
          <a:lstStyle/>
          <a:p>
            <a:pPr marL="0" indent="0">
              <a:buNone/>
            </a:pPr>
            <a:r>
              <a:rPr lang="en-US" b="1" dirty="0">
                <a:solidFill>
                  <a:srgbClr val="ED208B"/>
                </a:solidFill>
              </a:rPr>
              <a:t>Data</a:t>
            </a:r>
            <a:r>
              <a:rPr lang="en-US" dirty="0"/>
              <a:t> is a set of values of qualitative or quantitative variables collected for some purpose, usually analysis.</a:t>
            </a:r>
            <a:endParaRPr lang="en-US" b="1" dirty="0">
              <a:solidFill>
                <a:srgbClr val="ED208B"/>
              </a:solidFill>
            </a:endParaRPr>
          </a:p>
          <a:p>
            <a:pPr marL="0" indent="0">
              <a:buNone/>
            </a:pPr>
            <a:endParaRPr lang="en-US" b="1" dirty="0">
              <a:solidFill>
                <a:srgbClr val="ED208B"/>
              </a:solidFill>
            </a:endParaRPr>
          </a:p>
          <a:p>
            <a:pPr marL="0" indent="0">
              <a:buNone/>
            </a:pPr>
            <a:r>
              <a:rPr lang="en-US" b="1" dirty="0">
                <a:solidFill>
                  <a:srgbClr val="ED208B"/>
                </a:solidFill>
              </a:rPr>
              <a:t>Data</a:t>
            </a:r>
            <a:r>
              <a:rPr lang="en-US" dirty="0"/>
              <a:t> is collected and analysed by a huge range of organizations and institutions  including businesses (e.g., sales data, revenue, profits), governments (e.g., crime rates, unemployment rates) and non-governmental organizations to make smarter decisions and to build better products.</a:t>
            </a:r>
          </a:p>
          <a:p>
            <a:endParaRPr lang="en-US" dirty="0"/>
          </a:p>
        </p:txBody>
      </p:sp>
      <p:sp>
        <p:nvSpPr>
          <p:cNvPr id="4" name="Rectangle 3">
            <a:extLst>
              <a:ext uri="{FF2B5EF4-FFF2-40B4-BE49-F238E27FC236}">
                <a16:creationId xmlns:a16="http://schemas.microsoft.com/office/drawing/2014/main" id="{2CADA3CA-894B-4152-BA9C-38DF2F3E5B3B}"/>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pic>
        <p:nvPicPr>
          <p:cNvPr id="6" name="Picture 5"/>
          <p:cNvPicPr>
            <a:picLocks noChangeAspect="1"/>
          </p:cNvPicPr>
          <p:nvPr/>
        </p:nvPicPr>
        <p:blipFill>
          <a:blip r:embed="rId3"/>
          <a:stretch>
            <a:fillRect/>
          </a:stretch>
        </p:blipFill>
        <p:spPr>
          <a:xfrm>
            <a:off x="7070576" y="1342473"/>
            <a:ext cx="4852279" cy="5052144"/>
          </a:xfrm>
          <a:prstGeom prst="rect">
            <a:avLst/>
          </a:prstGeom>
        </p:spPr>
      </p:pic>
    </p:spTree>
    <p:extLst>
      <p:ext uri="{BB962C8B-B14F-4D97-AF65-F5344CB8AC3E}">
        <p14:creationId xmlns:p14="http://schemas.microsoft.com/office/powerpoint/2010/main" val="1534181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5926"/>
            <a:ext cx="10515600" cy="1104762"/>
          </a:xfrm>
        </p:spPr>
        <p:txBody>
          <a:bodyPr>
            <a:normAutofit fontScale="90000"/>
          </a:bodyPr>
          <a:lstStyle/>
          <a:p>
            <a:r>
              <a:rPr lang="en-US" b="1" spc="300" dirty="0">
                <a:solidFill>
                  <a:srgbClr val="02C8ED"/>
                </a:solidFill>
              </a:rPr>
              <a:t>What</a:t>
            </a:r>
            <a:r>
              <a:rPr lang="en-US" spc="300" dirty="0"/>
              <a:t> difference will effective use of data make to my project? </a:t>
            </a:r>
          </a:p>
        </p:txBody>
      </p:sp>
      <p:sp>
        <p:nvSpPr>
          <p:cNvPr id="3" name="Content Placeholder 2"/>
          <p:cNvSpPr>
            <a:spLocks noGrp="1"/>
          </p:cNvSpPr>
          <p:nvPr>
            <p:ph idx="1"/>
          </p:nvPr>
        </p:nvSpPr>
        <p:spPr>
          <a:xfrm>
            <a:off x="5068186" y="2221834"/>
            <a:ext cx="6285614" cy="4175262"/>
          </a:xfrm>
        </p:spPr>
        <p:txBody>
          <a:bodyPr>
            <a:normAutofit lnSpcReduction="10000"/>
          </a:bodyPr>
          <a:lstStyle/>
          <a:p>
            <a:r>
              <a:rPr lang="en-US" dirty="0"/>
              <a:t>Projects will be even </a:t>
            </a:r>
            <a:r>
              <a:rPr lang="en-US" b="1" dirty="0"/>
              <a:t>more convincing </a:t>
            </a:r>
            <a:r>
              <a:rPr lang="en-US" dirty="0"/>
              <a:t>than one based only on personal experience or anecdote – though personal experience provides useful understanding and insight</a:t>
            </a:r>
          </a:p>
          <a:p>
            <a:r>
              <a:rPr lang="en-US" dirty="0"/>
              <a:t>You may </a:t>
            </a:r>
            <a:r>
              <a:rPr lang="en-US" b="1" dirty="0"/>
              <a:t>change, improve or even discard ideas </a:t>
            </a:r>
            <a:r>
              <a:rPr lang="en-US" dirty="0"/>
              <a:t>when you look closely at the data.</a:t>
            </a:r>
          </a:p>
          <a:p>
            <a:r>
              <a:rPr lang="en-US" dirty="0"/>
              <a:t>Gathering and/or interpreting data may </a:t>
            </a:r>
            <a:r>
              <a:rPr lang="en-US" b="1" dirty="0"/>
              <a:t>spark new ideas </a:t>
            </a:r>
            <a:r>
              <a:rPr lang="en-US" dirty="0"/>
              <a:t>that no-one else has thought about</a:t>
            </a:r>
          </a:p>
          <a:p>
            <a:endParaRPr lang="en-US" dirty="0"/>
          </a:p>
          <a:p>
            <a:endParaRPr lang="en-US" dirty="0"/>
          </a:p>
          <a:p>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114"/>
          <a:stretch/>
        </p:blipFill>
        <p:spPr>
          <a:xfrm>
            <a:off x="657224" y="2157730"/>
            <a:ext cx="3779526" cy="4216447"/>
          </a:xfrm>
          <a:prstGeom prst="rect">
            <a:avLst/>
          </a:prstGeom>
        </p:spPr>
      </p:pic>
      <p:sp>
        <p:nvSpPr>
          <p:cNvPr id="6" name="Rectangle 5">
            <a:extLst>
              <a:ext uri="{FF2B5EF4-FFF2-40B4-BE49-F238E27FC236}">
                <a16:creationId xmlns:a16="http://schemas.microsoft.com/office/drawing/2014/main" id="{46A114E3-EF30-4FFA-AFD6-106A87471521}"/>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1125234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7049"/>
            <a:ext cx="10515600" cy="1113639"/>
          </a:xfrm>
        </p:spPr>
        <p:txBody>
          <a:bodyPr>
            <a:normAutofit/>
          </a:bodyPr>
          <a:lstStyle/>
          <a:p>
            <a:r>
              <a:rPr lang="en-US" b="1" spc="300" dirty="0">
                <a:solidFill>
                  <a:srgbClr val="ED208B"/>
                </a:solidFill>
              </a:rPr>
              <a:t>Digital</a:t>
            </a:r>
            <a:r>
              <a:rPr lang="en-US" spc="300" dirty="0">
                <a:solidFill>
                  <a:srgbClr val="ED208B"/>
                </a:solidFill>
              </a:rPr>
              <a:t> </a:t>
            </a:r>
            <a:r>
              <a:rPr lang="en-US" spc="300" dirty="0"/>
              <a:t>Forms of Data</a:t>
            </a:r>
          </a:p>
        </p:txBody>
      </p:sp>
      <p:sp>
        <p:nvSpPr>
          <p:cNvPr id="4" name="Rectangle 3">
            <a:extLst>
              <a:ext uri="{FF2B5EF4-FFF2-40B4-BE49-F238E27FC236}">
                <a16:creationId xmlns:a16="http://schemas.microsoft.com/office/drawing/2014/main" id="{2CADA3CA-894B-4152-BA9C-38DF2F3E5B3B}"/>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5471" y="4848692"/>
            <a:ext cx="1462261" cy="767687"/>
          </a:xfrm>
          <a:prstGeom prst="rect">
            <a:avLst/>
          </a:prstGeom>
        </p:spPr>
      </p:pic>
      <p:grpSp>
        <p:nvGrpSpPr>
          <p:cNvPr id="29" name="Group 28"/>
          <p:cNvGrpSpPr/>
          <p:nvPr/>
        </p:nvGrpSpPr>
        <p:grpSpPr>
          <a:xfrm>
            <a:off x="4188105" y="4826729"/>
            <a:ext cx="1045263" cy="1118882"/>
            <a:chOff x="3952468" y="4408461"/>
            <a:chExt cx="1685441" cy="1733389"/>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2468" y="5324122"/>
              <a:ext cx="812705" cy="812705"/>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3510" y="5324122"/>
              <a:ext cx="817728" cy="817728"/>
            </a:xfrm>
            <a:prstGeom prst="rect">
              <a:avLst/>
            </a:prstGeom>
          </p:spPr>
        </p:pic>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38917" y="4464889"/>
              <a:ext cx="696226" cy="696226"/>
            </a:xfrm>
            <a:prstGeom prst="rect">
              <a:avLst/>
            </a:prstGeom>
          </p:spPr>
        </p:pic>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28827" y="4408461"/>
              <a:ext cx="809082" cy="809082"/>
            </a:xfrm>
            <a:prstGeom prst="rect">
              <a:avLst/>
            </a:prstGeom>
          </p:spPr>
        </p:pic>
      </p:grpSp>
      <p:grpSp>
        <p:nvGrpSpPr>
          <p:cNvPr id="28" name="Group 27"/>
          <p:cNvGrpSpPr/>
          <p:nvPr/>
        </p:nvGrpSpPr>
        <p:grpSpPr>
          <a:xfrm>
            <a:off x="1759591" y="4837409"/>
            <a:ext cx="1214656" cy="548761"/>
            <a:chOff x="1487601" y="4896696"/>
            <a:chExt cx="1874631" cy="854851"/>
          </a:xfrm>
        </p:grpSpPr>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87601" y="4908612"/>
              <a:ext cx="812705" cy="812705"/>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07381" y="4896696"/>
              <a:ext cx="854851" cy="854851"/>
            </a:xfrm>
            <a:prstGeom prst="rect">
              <a:avLst/>
            </a:prstGeom>
          </p:spPr>
        </p:pic>
      </p:grpSp>
      <p:grpSp>
        <p:nvGrpSpPr>
          <p:cNvPr id="30" name="Group 29"/>
          <p:cNvGrpSpPr/>
          <p:nvPr/>
        </p:nvGrpSpPr>
        <p:grpSpPr>
          <a:xfrm>
            <a:off x="6455241" y="4734310"/>
            <a:ext cx="1280157" cy="1508916"/>
            <a:chOff x="6412605" y="4427860"/>
            <a:chExt cx="1661800" cy="1916278"/>
          </a:xfrm>
        </p:grpSpPr>
        <p:pic>
          <p:nvPicPr>
            <p:cNvPr id="25" name="Picture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86304" y="4871528"/>
              <a:ext cx="1472610" cy="1472610"/>
            </a:xfrm>
            <a:prstGeom prst="rect">
              <a:avLst/>
            </a:prstGeom>
          </p:spPr>
        </p:pic>
        <p:pic>
          <p:nvPicPr>
            <p:cNvPr id="26" name="Picture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12605" y="4427860"/>
              <a:ext cx="887104" cy="887104"/>
            </a:xfrm>
            <a:prstGeom prst="rect">
              <a:avLst/>
            </a:prstGeom>
          </p:spPr>
        </p:pic>
        <p:pic>
          <p:nvPicPr>
            <p:cNvPr id="27" name="Picture 2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99709" y="4506212"/>
              <a:ext cx="774696" cy="774696"/>
            </a:xfrm>
            <a:prstGeom prst="rect">
              <a:avLst/>
            </a:prstGeom>
          </p:spPr>
        </p:pic>
      </p:grpSp>
      <p:sp>
        <p:nvSpPr>
          <p:cNvPr id="31" name="Content Placeholder 2"/>
          <p:cNvSpPr txBox="1">
            <a:spLocks/>
          </p:cNvSpPr>
          <p:nvPr/>
        </p:nvSpPr>
        <p:spPr>
          <a:xfrm>
            <a:off x="1293845" y="1699541"/>
            <a:ext cx="2010582" cy="322669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defRPr/>
            </a:pPr>
            <a:r>
              <a:rPr lang="en-US" b="1" u="sng" dirty="0"/>
              <a:t>Text</a:t>
            </a:r>
          </a:p>
          <a:p>
            <a:pPr marL="0" indent="0">
              <a:lnSpc>
                <a:spcPct val="100000"/>
              </a:lnSpc>
              <a:spcBef>
                <a:spcPts val="0"/>
              </a:spcBef>
              <a:buFont typeface="Arial" panose="020B0604020202020204" pitchFamily="34" charset="0"/>
              <a:buNone/>
              <a:defRPr/>
            </a:pPr>
            <a:endParaRPr lang="en-US" sz="1800" b="1" dirty="0">
              <a:solidFill>
                <a:srgbClr val="ED208B"/>
              </a:solidFill>
            </a:endParaRPr>
          </a:p>
          <a:p>
            <a:pPr marL="0" indent="0" algn="ctr">
              <a:lnSpc>
                <a:spcPct val="100000"/>
              </a:lnSpc>
              <a:spcBef>
                <a:spcPts val="0"/>
              </a:spcBef>
              <a:buNone/>
              <a:defRPr/>
            </a:pPr>
            <a:r>
              <a:rPr lang="en-US" sz="1600" dirty="0"/>
              <a:t>Tweeting and Google Search generates enormous amounts of text data which is analysed to improve the Google search engine and personal recommendations </a:t>
            </a:r>
            <a:endParaRPr lang="en-US" sz="2400" dirty="0"/>
          </a:p>
        </p:txBody>
      </p:sp>
      <p:sp>
        <p:nvSpPr>
          <p:cNvPr id="32" name="Content Placeholder 2"/>
          <p:cNvSpPr txBox="1">
            <a:spLocks/>
          </p:cNvSpPr>
          <p:nvPr/>
        </p:nvSpPr>
        <p:spPr>
          <a:xfrm>
            <a:off x="3716808" y="1690688"/>
            <a:ext cx="2010582" cy="3235543"/>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b="1" u="sng" dirty="0"/>
              <a:t>Image</a:t>
            </a:r>
            <a:endParaRPr lang="en-US" b="1" dirty="0"/>
          </a:p>
          <a:p>
            <a:pPr marL="0" indent="0">
              <a:lnSpc>
                <a:spcPct val="100000"/>
              </a:lnSpc>
              <a:spcBef>
                <a:spcPts val="0"/>
              </a:spcBef>
              <a:buFont typeface="Arial" panose="020B0604020202020204" pitchFamily="34" charset="0"/>
              <a:buNone/>
              <a:defRPr/>
            </a:pPr>
            <a:endParaRPr lang="en-US" sz="1800" b="1" dirty="0">
              <a:solidFill>
                <a:srgbClr val="ED208B"/>
              </a:solidFill>
            </a:endParaRPr>
          </a:p>
          <a:p>
            <a:pPr marL="0" indent="0" algn="ctr">
              <a:lnSpc>
                <a:spcPct val="100000"/>
              </a:lnSpc>
              <a:spcBef>
                <a:spcPts val="0"/>
              </a:spcBef>
              <a:buNone/>
              <a:defRPr/>
            </a:pPr>
            <a:r>
              <a:rPr lang="en-US" sz="1600" dirty="0"/>
              <a:t>Images on Instagram, Facebook, Snapchat and Pinterest are currently used to training machine learning algorithms for face recognition, object detection, and more.</a:t>
            </a:r>
          </a:p>
        </p:txBody>
      </p:sp>
      <p:sp>
        <p:nvSpPr>
          <p:cNvPr id="33" name="Content Placeholder 2"/>
          <p:cNvSpPr txBox="1">
            <a:spLocks/>
          </p:cNvSpPr>
          <p:nvPr/>
        </p:nvSpPr>
        <p:spPr>
          <a:xfrm>
            <a:off x="6139771" y="1690688"/>
            <a:ext cx="2010582" cy="3235543"/>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b="1" u="sng" dirty="0"/>
              <a:t>Video</a:t>
            </a:r>
            <a:endParaRPr lang="en-US" sz="1800" b="1" dirty="0"/>
          </a:p>
          <a:p>
            <a:pPr marL="0" indent="0" algn="ctr">
              <a:lnSpc>
                <a:spcPct val="100000"/>
              </a:lnSpc>
              <a:spcBef>
                <a:spcPts val="0"/>
              </a:spcBef>
              <a:buFont typeface="Arial" panose="020B0604020202020204" pitchFamily="34" charset="0"/>
              <a:buNone/>
              <a:defRPr/>
            </a:pPr>
            <a:endParaRPr lang="en-US" sz="1600" dirty="0"/>
          </a:p>
          <a:p>
            <a:pPr marL="0" indent="0" algn="ctr">
              <a:lnSpc>
                <a:spcPct val="100000"/>
              </a:lnSpc>
              <a:spcBef>
                <a:spcPts val="0"/>
              </a:spcBef>
              <a:buFont typeface="Arial" panose="020B0604020202020204" pitchFamily="34" charset="0"/>
              <a:buNone/>
              <a:defRPr/>
            </a:pPr>
            <a:r>
              <a:rPr lang="en-US" sz="1600" dirty="0"/>
              <a:t>Your viewing of YouTube, Netflix and Amazon Videos is analysed to make personal recommendations and produce new original content.</a:t>
            </a:r>
            <a:endParaRPr lang="en-US" sz="2400" dirty="0"/>
          </a:p>
        </p:txBody>
      </p:sp>
      <p:sp>
        <p:nvSpPr>
          <p:cNvPr id="34" name="Content Placeholder 2"/>
          <p:cNvSpPr txBox="1">
            <a:spLocks/>
          </p:cNvSpPr>
          <p:nvPr/>
        </p:nvSpPr>
        <p:spPr>
          <a:xfrm>
            <a:off x="8561311" y="1690688"/>
            <a:ext cx="2010582" cy="3235543"/>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b="1" u="sng" dirty="0"/>
              <a:t>Audio</a:t>
            </a:r>
            <a:endParaRPr lang="en-US" b="1" dirty="0"/>
          </a:p>
          <a:p>
            <a:pPr marL="0" indent="0">
              <a:lnSpc>
                <a:spcPct val="100000"/>
              </a:lnSpc>
              <a:spcBef>
                <a:spcPts val="0"/>
              </a:spcBef>
              <a:buFont typeface="Arial" panose="020B0604020202020204" pitchFamily="34" charset="0"/>
              <a:buNone/>
              <a:defRPr/>
            </a:pPr>
            <a:endParaRPr lang="en-US" sz="1800" b="1" dirty="0">
              <a:solidFill>
                <a:srgbClr val="ED208B"/>
              </a:solidFill>
            </a:endParaRPr>
          </a:p>
          <a:p>
            <a:pPr marL="0" indent="0" algn="ctr">
              <a:lnSpc>
                <a:spcPct val="100000"/>
              </a:lnSpc>
              <a:spcBef>
                <a:spcPts val="0"/>
              </a:spcBef>
              <a:buNone/>
              <a:defRPr/>
            </a:pPr>
            <a:r>
              <a:rPr lang="en-US" sz="1600" dirty="0"/>
              <a:t>Your listening history on Spotify is analysed to improve the user experience on Spotify and make personal music recommendations.</a:t>
            </a:r>
          </a:p>
        </p:txBody>
      </p:sp>
    </p:spTree>
    <p:extLst>
      <p:ext uri="{BB962C8B-B14F-4D97-AF65-F5344CB8AC3E}">
        <p14:creationId xmlns:p14="http://schemas.microsoft.com/office/powerpoint/2010/main" val="1513728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300" dirty="0"/>
              <a:t>Warm Up Exercise</a:t>
            </a:r>
          </a:p>
        </p:txBody>
      </p:sp>
      <p:sp>
        <p:nvSpPr>
          <p:cNvPr id="3" name="Content Placeholder 2"/>
          <p:cNvSpPr>
            <a:spLocks noGrp="1"/>
          </p:cNvSpPr>
          <p:nvPr>
            <p:ph idx="1"/>
          </p:nvPr>
        </p:nvSpPr>
        <p:spPr/>
        <p:txBody>
          <a:bodyPr/>
          <a:lstStyle/>
          <a:p>
            <a:endParaRPr lang="en-US" dirty="0"/>
          </a:p>
          <a:p>
            <a:endParaRPr lang="en-US" dirty="0"/>
          </a:p>
          <a:p>
            <a:r>
              <a:rPr lang="en-US" dirty="0"/>
              <a:t>Where has data </a:t>
            </a:r>
            <a:r>
              <a:rPr lang="en-US"/>
              <a:t>been collected about </a:t>
            </a:r>
            <a:r>
              <a:rPr lang="en-US" dirty="0"/>
              <a:t>you this week?</a:t>
            </a:r>
          </a:p>
          <a:p>
            <a:r>
              <a:rPr lang="en-US" dirty="0"/>
              <a:t>How could that data be used to improve your life or that of others?</a:t>
            </a:r>
          </a:p>
          <a:p>
            <a:r>
              <a:rPr lang="en-US" dirty="0"/>
              <a:t>If you think about your journey here today, how could data have improved your experience?</a:t>
            </a:r>
          </a:p>
          <a:p>
            <a:r>
              <a:rPr lang="en-US" dirty="0"/>
              <a:t>How could data have made this room more comfortable today?</a:t>
            </a:r>
          </a:p>
        </p:txBody>
      </p:sp>
      <p:sp>
        <p:nvSpPr>
          <p:cNvPr id="5" name="Rectangle 4">
            <a:extLst>
              <a:ext uri="{FF2B5EF4-FFF2-40B4-BE49-F238E27FC236}">
                <a16:creationId xmlns:a16="http://schemas.microsoft.com/office/drawing/2014/main" id="{BEA5F4E2-0680-49A1-9846-A2725ACCCB89}"/>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6236977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2559"/>
            <a:ext cx="10515600" cy="1189608"/>
          </a:xfrm>
        </p:spPr>
        <p:txBody>
          <a:bodyPr>
            <a:normAutofit fontScale="90000"/>
          </a:bodyPr>
          <a:lstStyle/>
          <a:p>
            <a:r>
              <a:rPr lang="en-US" b="1" spc="300" dirty="0">
                <a:solidFill>
                  <a:srgbClr val="02C8ED"/>
                </a:solidFill>
              </a:rPr>
              <a:t>Why</a:t>
            </a:r>
            <a:r>
              <a:rPr lang="en-US" b="1" spc="300" dirty="0"/>
              <a:t> </a:t>
            </a:r>
            <a:r>
              <a:rPr lang="en-US" spc="300" dirty="0"/>
              <a:t>is an understanding of data important for ALL students ?</a:t>
            </a:r>
          </a:p>
        </p:txBody>
      </p:sp>
      <p:sp>
        <p:nvSpPr>
          <p:cNvPr id="3" name="Content Placeholder 2"/>
          <p:cNvSpPr>
            <a:spLocks noGrp="1"/>
          </p:cNvSpPr>
          <p:nvPr>
            <p:ph idx="1"/>
          </p:nvPr>
        </p:nvSpPr>
        <p:spPr>
          <a:xfrm>
            <a:off x="838200" y="2130642"/>
            <a:ext cx="5953217" cy="3906174"/>
          </a:xfrm>
        </p:spPr>
        <p:txBody>
          <a:bodyPr>
            <a:normAutofit fontScale="77500" lnSpcReduction="20000"/>
          </a:bodyPr>
          <a:lstStyle/>
          <a:p>
            <a:r>
              <a:rPr lang="en-US" dirty="0"/>
              <a:t>Data skills are increasingly important in modern society</a:t>
            </a:r>
          </a:p>
          <a:p>
            <a:r>
              <a:rPr lang="en-US" dirty="0"/>
              <a:t>Data helps us understand how, what, when and where to innovate</a:t>
            </a:r>
          </a:p>
          <a:p>
            <a:r>
              <a:rPr lang="en-US" dirty="0"/>
              <a:t>There are many exciting and well paid career opportunities</a:t>
            </a:r>
          </a:p>
          <a:p>
            <a:r>
              <a:rPr lang="en-US" dirty="0"/>
              <a:t>Data science cuts across </a:t>
            </a:r>
            <a:r>
              <a:rPr lang="en-US" b="1" dirty="0"/>
              <a:t>all</a:t>
            </a:r>
            <a:r>
              <a:rPr lang="en-US" dirty="0"/>
              <a:t> industries from health to transport, entertainment to food</a:t>
            </a:r>
          </a:p>
          <a:p>
            <a:r>
              <a:rPr lang="en-US" dirty="0"/>
              <a:t>It can help combat issues from rogue landlords to alcohol abuse, modern slavery, fire hazards and problem gambling</a:t>
            </a:r>
          </a:p>
          <a:p>
            <a:r>
              <a:rPr lang="en-US" dirty="0"/>
              <a:t>So understanding how to collect and </a:t>
            </a:r>
            <a:r>
              <a:rPr lang="en-US" dirty="0" err="1"/>
              <a:t>analyse</a:t>
            </a:r>
            <a:r>
              <a:rPr lang="en-US" dirty="0"/>
              <a:t> data will help in any future career</a:t>
            </a:r>
          </a:p>
          <a:p>
            <a:endParaRPr lang="en-US" dirty="0"/>
          </a:p>
          <a:p>
            <a:endParaRPr lang="en-US" dirty="0"/>
          </a:p>
        </p:txBody>
      </p:sp>
      <p:sp>
        <p:nvSpPr>
          <p:cNvPr id="5" name="Rectangle 4">
            <a:extLst>
              <a:ext uri="{FF2B5EF4-FFF2-40B4-BE49-F238E27FC236}">
                <a16:creationId xmlns:a16="http://schemas.microsoft.com/office/drawing/2014/main" id="{858743A0-81AB-45FE-9D4A-BA58F22C64E3}"/>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pic>
        <p:nvPicPr>
          <p:cNvPr id="4" name="Picture 3">
            <a:extLst>
              <a:ext uri="{FF2B5EF4-FFF2-40B4-BE49-F238E27FC236}">
                <a16:creationId xmlns:a16="http://schemas.microsoft.com/office/drawing/2014/main" id="{B4B3A215-AA87-4D0C-B35B-C0F4E9EE60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36009" y="2130642"/>
            <a:ext cx="4601877" cy="3986073"/>
          </a:xfrm>
          <a:prstGeom prst="rect">
            <a:avLst/>
          </a:prstGeom>
        </p:spPr>
      </p:pic>
    </p:spTree>
    <p:extLst>
      <p:ext uri="{BB962C8B-B14F-4D97-AF65-F5344CB8AC3E}">
        <p14:creationId xmlns:p14="http://schemas.microsoft.com/office/powerpoint/2010/main" val="552828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20018" y="1690688"/>
            <a:ext cx="4992588" cy="4486275"/>
          </a:xfrm>
        </p:spPr>
        <p:txBody>
          <a:bodyPr/>
          <a:lstStyle/>
          <a:p>
            <a:pPr marL="0" indent="0" fontAlgn="auto">
              <a:spcAft>
                <a:spcPts val="0"/>
              </a:spcAft>
              <a:buNone/>
              <a:defRPr/>
            </a:pPr>
            <a:endParaRPr lang="en-GB" dirty="0"/>
          </a:p>
          <a:p>
            <a:pPr marL="0" indent="0" fontAlgn="auto">
              <a:spcAft>
                <a:spcPts val="0"/>
              </a:spcAft>
              <a:buNone/>
              <a:defRPr/>
            </a:pPr>
            <a:endParaRPr lang="en-GB" dirty="0"/>
          </a:p>
          <a:p>
            <a:pPr marL="0" indent="0" fontAlgn="auto">
              <a:spcAft>
                <a:spcPts val="0"/>
              </a:spcAft>
              <a:buNone/>
              <a:defRPr/>
            </a:pPr>
            <a:endParaRPr lang="en-GB" dirty="0"/>
          </a:p>
          <a:p>
            <a:pPr marL="0" indent="0" fontAlgn="auto">
              <a:spcAft>
                <a:spcPts val="0"/>
              </a:spcAft>
              <a:buNone/>
              <a:defRPr/>
            </a:pPr>
            <a:endParaRPr lang="en-GB" dirty="0"/>
          </a:p>
          <a:p>
            <a:pPr marL="0" indent="0" fontAlgn="auto">
              <a:spcAft>
                <a:spcPts val="0"/>
              </a:spcAft>
              <a:buNone/>
              <a:defRPr/>
            </a:pPr>
            <a:endParaRPr lang="en-GB" dirty="0"/>
          </a:p>
        </p:txBody>
      </p:sp>
      <p:sp>
        <p:nvSpPr>
          <p:cNvPr id="8" name="Rectangle 7"/>
          <p:cNvSpPr/>
          <p:nvPr/>
        </p:nvSpPr>
        <p:spPr>
          <a:xfrm>
            <a:off x="0" y="1"/>
            <a:ext cx="12192000" cy="436033"/>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7" name="Content Placeholder 5"/>
          <p:cNvSpPr txBox="1">
            <a:spLocks/>
          </p:cNvSpPr>
          <p:nvPr/>
        </p:nvSpPr>
        <p:spPr>
          <a:xfrm>
            <a:off x="7414685" y="2992968"/>
            <a:ext cx="4184649" cy="132503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endParaRPr lang="en-US" sz="2133" dirty="0"/>
          </a:p>
        </p:txBody>
      </p:sp>
      <p:sp>
        <p:nvSpPr>
          <p:cNvPr id="16393" name="TextBox 2"/>
          <p:cNvSpPr txBox="1">
            <a:spLocks noChangeArrowheads="1"/>
          </p:cNvSpPr>
          <p:nvPr/>
        </p:nvSpPr>
        <p:spPr bwMode="auto">
          <a:xfrm>
            <a:off x="2240034" y="534101"/>
            <a:ext cx="99519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charset="0"/>
              </a:defRPr>
            </a:lvl1pPr>
            <a:lvl2pPr marL="742950" indent="-285750">
              <a:defRPr>
                <a:solidFill>
                  <a:schemeClr val="tx1"/>
                </a:solidFill>
                <a:latin typeface="Corbel" charset="0"/>
              </a:defRPr>
            </a:lvl2pPr>
            <a:lvl3pPr marL="1143000" indent="-228600">
              <a:defRPr>
                <a:solidFill>
                  <a:schemeClr val="tx1"/>
                </a:solidFill>
                <a:latin typeface="Corbel" charset="0"/>
              </a:defRPr>
            </a:lvl3pPr>
            <a:lvl4pPr marL="1600200" indent="-228600">
              <a:defRPr>
                <a:solidFill>
                  <a:schemeClr val="tx1"/>
                </a:solidFill>
                <a:latin typeface="Corbel" charset="0"/>
              </a:defRPr>
            </a:lvl4pPr>
            <a:lvl5pPr marL="2057400" indent="-228600">
              <a:defRPr>
                <a:solidFill>
                  <a:schemeClr val="tx1"/>
                </a:solidFill>
                <a:latin typeface="Corbel" charset="0"/>
              </a:defRPr>
            </a:lvl5pPr>
            <a:lvl6pPr marL="2514600" indent="-228600" defTabSz="457200" fontAlgn="base">
              <a:spcBef>
                <a:spcPct val="0"/>
              </a:spcBef>
              <a:spcAft>
                <a:spcPct val="0"/>
              </a:spcAft>
              <a:defRPr>
                <a:solidFill>
                  <a:schemeClr val="tx1"/>
                </a:solidFill>
                <a:latin typeface="Corbel" charset="0"/>
              </a:defRPr>
            </a:lvl6pPr>
            <a:lvl7pPr marL="2971800" indent="-228600" defTabSz="457200" fontAlgn="base">
              <a:spcBef>
                <a:spcPct val="0"/>
              </a:spcBef>
              <a:spcAft>
                <a:spcPct val="0"/>
              </a:spcAft>
              <a:defRPr>
                <a:solidFill>
                  <a:schemeClr val="tx1"/>
                </a:solidFill>
                <a:latin typeface="Corbel" charset="0"/>
              </a:defRPr>
            </a:lvl7pPr>
            <a:lvl8pPr marL="3429000" indent="-228600" defTabSz="457200" fontAlgn="base">
              <a:spcBef>
                <a:spcPct val="0"/>
              </a:spcBef>
              <a:spcAft>
                <a:spcPct val="0"/>
              </a:spcAft>
              <a:defRPr>
                <a:solidFill>
                  <a:schemeClr val="tx1"/>
                </a:solidFill>
                <a:latin typeface="Corbel" charset="0"/>
              </a:defRPr>
            </a:lvl8pPr>
            <a:lvl9pPr marL="3886200" indent="-228600" defTabSz="457200" fontAlgn="base">
              <a:spcBef>
                <a:spcPct val="0"/>
              </a:spcBef>
              <a:spcAft>
                <a:spcPct val="0"/>
              </a:spcAft>
              <a:defRPr>
                <a:solidFill>
                  <a:schemeClr val="tx1"/>
                </a:solidFill>
                <a:latin typeface="Corbel" charset="0"/>
              </a:defRPr>
            </a:lvl9pPr>
          </a:lstStyle>
          <a:p>
            <a:pPr eaLnBrk="1" hangingPunct="1"/>
            <a:r>
              <a:rPr lang="en-US" altLang="en-US" sz="4800" b="1">
                <a:solidFill>
                  <a:srgbClr val="02C8ED"/>
                </a:solidFill>
              </a:rPr>
              <a:t>11-16</a:t>
            </a:r>
            <a:r>
              <a:rPr lang="en-US" altLang="en-US" sz="4800" b="1" dirty="0">
                <a:solidFill>
                  <a:srgbClr val="02C8ED"/>
                </a:solidFill>
              </a:rPr>
              <a:t>? Choose from these categories</a:t>
            </a:r>
          </a:p>
        </p:txBody>
      </p:sp>
      <p:sp>
        <p:nvSpPr>
          <p:cNvPr id="2" name="Rectangle 1"/>
          <p:cNvSpPr/>
          <p:nvPr/>
        </p:nvSpPr>
        <p:spPr>
          <a:xfrm>
            <a:off x="266700" y="859068"/>
            <a:ext cx="11925300" cy="5386090"/>
          </a:xfrm>
          <a:prstGeom prst="rect">
            <a:avLst/>
          </a:prstGeom>
        </p:spPr>
        <p:txBody>
          <a:bodyPr wrap="square">
            <a:spAutoFit/>
          </a:bodyPr>
          <a:lstStyle/>
          <a:p>
            <a:pPr defTabSz="457200"/>
            <a:endParaRPr lang="en-US" dirty="0">
              <a:solidFill>
                <a:prstClr val="white"/>
              </a:solidFill>
            </a:endParaRPr>
          </a:p>
          <a:p>
            <a:pPr defTabSz="457200"/>
            <a:endParaRPr lang="en-US" dirty="0">
              <a:solidFill>
                <a:prstClr val="white"/>
              </a:solidFill>
            </a:endParaRPr>
          </a:p>
          <a:p>
            <a:pPr defTabSz="457200"/>
            <a:r>
              <a:rPr lang="en-US" sz="4400" dirty="0"/>
              <a:t>Health , Design and Construction,    Education,     Energy and Environment,    Food,  Music , Media and Entertainment, Future of Business,</a:t>
            </a:r>
          </a:p>
          <a:p>
            <a:pPr defTabSz="457200"/>
            <a:r>
              <a:rPr lang="en-US" sz="4400" dirty="0"/>
              <a:t>Fashion and Retail,     Safety and Cyber Security </a:t>
            </a:r>
          </a:p>
          <a:p>
            <a:pPr defTabSz="457200"/>
            <a:r>
              <a:rPr lang="en-US" sz="4400" dirty="0"/>
              <a:t>Wearable Technology , Data Science </a:t>
            </a:r>
          </a:p>
          <a:p>
            <a:pPr defTabSz="457200"/>
            <a:r>
              <a:rPr lang="en-US" sz="4400" dirty="0">
                <a:solidFill>
                  <a:srgbClr val="ED208B"/>
                </a:solidFill>
              </a:rPr>
              <a:t>AND</a:t>
            </a:r>
            <a:r>
              <a:rPr lang="en-US" sz="4400" dirty="0"/>
              <a:t> win prizes for </a:t>
            </a:r>
          </a:p>
          <a:p>
            <a:pPr defTabSz="457200"/>
            <a:r>
              <a:rPr lang="en-US" sz="4400" dirty="0"/>
              <a:t>Digital Skills, Manufacturing ,Research </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901" y="352583"/>
            <a:ext cx="1890233" cy="1194031"/>
          </a:xfrm>
          <a:prstGeom prst="rect">
            <a:avLst/>
          </a:prstGeom>
        </p:spPr>
      </p:pic>
    </p:spTree>
    <p:extLst>
      <p:ext uri="{BB962C8B-B14F-4D97-AF65-F5344CB8AC3E}">
        <p14:creationId xmlns:p14="http://schemas.microsoft.com/office/powerpoint/2010/main" val="525423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300" dirty="0"/>
              <a:t>Advice on getting started </a:t>
            </a:r>
            <a:r>
              <a:rPr lang="is-IS" spc="300" dirty="0"/>
              <a:t>…</a:t>
            </a:r>
            <a:endParaRPr lang="en-US" spc="300" dirty="0"/>
          </a:p>
        </p:txBody>
      </p:sp>
      <p:sp>
        <p:nvSpPr>
          <p:cNvPr id="3" name="Content Placeholder 2"/>
          <p:cNvSpPr>
            <a:spLocks noGrp="1"/>
          </p:cNvSpPr>
          <p:nvPr>
            <p:ph idx="1"/>
          </p:nvPr>
        </p:nvSpPr>
        <p:spPr/>
        <p:txBody>
          <a:bodyPr/>
          <a:lstStyle/>
          <a:p>
            <a:pPr marL="514350" indent="-514350">
              <a:buFont typeface="+mj-lt"/>
              <a:buAutoNum type="arabicPeriod"/>
            </a:pPr>
            <a:r>
              <a:rPr lang="en-US" dirty="0"/>
              <a:t>Pick a topic about which you’re excited, curious or really care. It might be cancer, cats or chemicals. </a:t>
            </a:r>
          </a:p>
          <a:p>
            <a:pPr marL="514350" indent="-514350">
              <a:buFont typeface="+mj-lt"/>
              <a:buAutoNum type="arabicPeriod"/>
            </a:pPr>
            <a:r>
              <a:rPr lang="en-US" dirty="0"/>
              <a:t>Decide whether you want to collect your own data, use existing sets or a combination to produce original insights.</a:t>
            </a:r>
          </a:p>
          <a:p>
            <a:pPr marL="514350" indent="-514350">
              <a:buFont typeface="+mj-lt"/>
              <a:buAutoNum type="arabicPeriod"/>
            </a:pPr>
            <a:r>
              <a:rPr lang="en-US" dirty="0"/>
              <a:t>If you’re collecting your own data, think carefully about what you want to </a:t>
            </a:r>
            <a:r>
              <a:rPr lang="en-US"/>
              <a:t>find out.</a:t>
            </a:r>
            <a:endParaRPr lang="en-US" dirty="0"/>
          </a:p>
          <a:p>
            <a:pPr marL="514350" indent="-514350">
              <a:buFont typeface="+mj-lt"/>
              <a:buAutoNum type="arabicPeriod"/>
            </a:pPr>
            <a:r>
              <a:rPr lang="en-US" dirty="0"/>
              <a:t>Check out the best ways to structure surveys or conduct observations. </a:t>
            </a:r>
          </a:p>
          <a:p>
            <a:pPr marL="514350" indent="-514350">
              <a:buFont typeface="+mj-lt"/>
              <a:buAutoNum type="arabicPeriod"/>
            </a:pPr>
            <a:r>
              <a:rPr lang="en-US" dirty="0"/>
              <a:t>Remember – we can put you in touch with a data mentor! </a:t>
            </a:r>
          </a:p>
          <a:p>
            <a:pPr marL="514350" indent="-514350">
              <a:buFont typeface="+mj-lt"/>
              <a:buAutoNum type="arabicPeriod"/>
            </a:pPr>
            <a:endParaRPr lang="en-US" dirty="0"/>
          </a:p>
        </p:txBody>
      </p:sp>
      <p:sp>
        <p:nvSpPr>
          <p:cNvPr id="4" name="Rectangle 3">
            <a:extLst>
              <a:ext uri="{FF2B5EF4-FFF2-40B4-BE49-F238E27FC236}">
                <a16:creationId xmlns:a16="http://schemas.microsoft.com/office/drawing/2014/main" id="{7AA0BBF9-8AC3-492D-8323-C06F08FF5860}"/>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1880641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8171"/>
            <a:ext cx="10515600" cy="1122517"/>
          </a:xfrm>
        </p:spPr>
        <p:txBody>
          <a:bodyPr>
            <a:normAutofit/>
          </a:bodyPr>
          <a:lstStyle/>
          <a:p>
            <a:r>
              <a:rPr lang="en-US" spc="300" dirty="0"/>
              <a:t>Data sources for your projects</a:t>
            </a:r>
          </a:p>
        </p:txBody>
      </p:sp>
      <p:sp>
        <p:nvSpPr>
          <p:cNvPr id="3" name="Content Placeholder 2"/>
          <p:cNvSpPr>
            <a:spLocks noGrp="1"/>
          </p:cNvSpPr>
          <p:nvPr>
            <p:ph idx="1"/>
          </p:nvPr>
        </p:nvSpPr>
        <p:spPr/>
        <p:txBody>
          <a:bodyPr>
            <a:normAutofit/>
          </a:bodyPr>
          <a:lstStyle/>
          <a:p>
            <a:endParaRPr lang="en-US" dirty="0"/>
          </a:p>
          <a:p>
            <a:r>
              <a:rPr lang="en-US" b="1" spc="300" dirty="0">
                <a:solidFill>
                  <a:srgbClr val="02C8ED"/>
                </a:solidFill>
              </a:rPr>
              <a:t>Primary Data</a:t>
            </a:r>
            <a:r>
              <a:rPr lang="en-US" b="1" dirty="0">
                <a:solidFill>
                  <a:srgbClr val="ED208B"/>
                </a:solidFill>
              </a:rPr>
              <a:t>: </a:t>
            </a:r>
            <a:r>
              <a:rPr lang="en-US" dirty="0"/>
              <a:t>data you collect specifically for the purpose of your project</a:t>
            </a:r>
          </a:p>
          <a:p>
            <a:endParaRPr lang="en-US" dirty="0"/>
          </a:p>
          <a:p>
            <a:r>
              <a:rPr lang="en-US" b="1" spc="300" dirty="0">
                <a:solidFill>
                  <a:srgbClr val="02C8ED"/>
                </a:solidFill>
              </a:rPr>
              <a:t>Secondary Data</a:t>
            </a:r>
            <a:r>
              <a:rPr lang="en-US" b="1" dirty="0">
                <a:solidFill>
                  <a:srgbClr val="ED208B"/>
                </a:solidFill>
              </a:rPr>
              <a:t>:</a:t>
            </a:r>
            <a:r>
              <a:rPr lang="en-US" b="1" dirty="0"/>
              <a:t> </a:t>
            </a:r>
            <a:r>
              <a:rPr lang="en-US" dirty="0"/>
              <a:t>data you use within your project but which was originally collected for a different purpose. We will provide a range of data sets for you but you may decide to source your own. </a:t>
            </a:r>
          </a:p>
          <a:p>
            <a:endParaRPr lang="en-US" dirty="0"/>
          </a:p>
          <a:p>
            <a:endParaRPr lang="en-US" dirty="0"/>
          </a:p>
          <a:p>
            <a:endParaRPr lang="en-US" dirty="0"/>
          </a:p>
        </p:txBody>
      </p:sp>
      <p:sp>
        <p:nvSpPr>
          <p:cNvPr id="4" name="Rectangle 3">
            <a:extLst>
              <a:ext uri="{FF2B5EF4-FFF2-40B4-BE49-F238E27FC236}">
                <a16:creationId xmlns:a16="http://schemas.microsoft.com/office/drawing/2014/main" id="{10CEC7E7-5F15-42F7-8456-2EEB5C14C2A2}"/>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1645662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7049"/>
            <a:ext cx="10515600" cy="1113639"/>
          </a:xfrm>
        </p:spPr>
        <p:txBody>
          <a:bodyPr>
            <a:normAutofit/>
          </a:bodyPr>
          <a:lstStyle/>
          <a:p>
            <a:r>
              <a:rPr lang="en-US" spc="300" dirty="0"/>
              <a:t>Primary Data Sources</a:t>
            </a:r>
            <a:br>
              <a:rPr lang="en-US" spc="300" dirty="0"/>
            </a:br>
            <a:r>
              <a:rPr lang="en-US" sz="2200" b="1" dirty="0">
                <a:solidFill>
                  <a:srgbClr val="ED208B"/>
                </a:solidFill>
              </a:rPr>
              <a:t>10 tips for creating a survey</a:t>
            </a:r>
            <a:endParaRPr lang="en-US" sz="2200" b="1" spc="300" dirty="0">
              <a:solidFill>
                <a:srgbClr val="ED208B"/>
              </a:solidFill>
            </a:endParaRPr>
          </a:p>
        </p:txBody>
      </p:sp>
      <p:sp>
        <p:nvSpPr>
          <p:cNvPr id="3" name="Content Placeholder 2"/>
          <p:cNvSpPr>
            <a:spLocks noGrp="1"/>
          </p:cNvSpPr>
          <p:nvPr>
            <p:ph idx="1"/>
          </p:nvPr>
        </p:nvSpPr>
        <p:spPr/>
        <p:txBody>
          <a:bodyPr>
            <a:normAutofit fontScale="55000" lnSpcReduction="20000"/>
          </a:bodyPr>
          <a:lstStyle/>
          <a:p>
            <a:r>
              <a:rPr lang="en-US" b="1" dirty="0"/>
              <a:t>Structure: </a:t>
            </a:r>
            <a:r>
              <a:rPr lang="en-US" dirty="0"/>
              <a:t>Determine the objective of your survey, the expected number of participants, number of questions/available responses, </a:t>
            </a:r>
          </a:p>
          <a:p>
            <a:r>
              <a:rPr lang="en-US" b="1" dirty="0"/>
              <a:t>Use formatting.</a:t>
            </a:r>
            <a:r>
              <a:rPr lang="en-US" dirty="0"/>
              <a:t> Group similar questions to keep your survey logical and focused. Page breaks, page titles and instructions help people understand what you’re asking and why.</a:t>
            </a:r>
          </a:p>
          <a:p>
            <a:r>
              <a:rPr lang="en-US" b="1" dirty="0"/>
              <a:t>Ask often.</a:t>
            </a:r>
            <a:r>
              <a:rPr lang="en-US" dirty="0"/>
              <a:t> Using the same question in a series of surveys, or even using the same survey over time, is a good way to build a baseline and measure changes in respondents’ attitudes.</a:t>
            </a:r>
          </a:p>
          <a:p>
            <a:r>
              <a:rPr lang="en-US" b="1" dirty="0"/>
              <a:t>Be brief.</a:t>
            </a:r>
            <a:r>
              <a:rPr lang="en-US" dirty="0"/>
              <a:t> Keep questions and surveys as short as possible to keep respondents interested and motivated to complete your survey.</a:t>
            </a:r>
          </a:p>
          <a:p>
            <a:r>
              <a:rPr lang="en-US" b="1" dirty="0"/>
              <a:t>Ease into it.</a:t>
            </a:r>
            <a:r>
              <a:rPr lang="en-US" dirty="0"/>
              <a:t> Asking personal or sensitive questions at the beginning can scare people away. Save those questions – if they’re absolutely necessary – for the end.</a:t>
            </a:r>
          </a:p>
          <a:p>
            <a:r>
              <a:rPr lang="en-US" b="1" dirty="0"/>
              <a:t>Stick to specifics.</a:t>
            </a:r>
            <a:r>
              <a:rPr lang="en-US" dirty="0"/>
              <a:t> Create survey questions that explore one idea at a time to make sure your respondents can understand what you’re asking. Vague, general, multi-part questions can be confusing and tricky to answer.</a:t>
            </a:r>
          </a:p>
          <a:p>
            <a:r>
              <a:rPr lang="en-US" b="1" dirty="0"/>
              <a:t>Clarify, clarify, clarify.</a:t>
            </a:r>
            <a:r>
              <a:rPr lang="en-US" dirty="0"/>
              <a:t> Spell out everything that could be interpreted in more than one way. Make sure you specify whether you’re talking about the way they dress, their eating habits, their preference in music, etc.</a:t>
            </a:r>
          </a:p>
          <a:p>
            <a:r>
              <a:rPr lang="en-US" b="1" dirty="0"/>
              <a:t>Keep it relevant.</a:t>
            </a:r>
            <a:r>
              <a:rPr lang="en-US" dirty="0"/>
              <a:t> Make sure that respondents stay focused by only showing them those questions that apply to them. A great way to do this is by using slip logic to eliminate irrelevant questions.</a:t>
            </a:r>
          </a:p>
          <a:p>
            <a:r>
              <a:rPr lang="en-US" b="1" dirty="0"/>
              <a:t>Avoid yes/no questions.</a:t>
            </a:r>
            <a:r>
              <a:rPr lang="en-US" dirty="0"/>
              <a:t> Yes/no questions don’t capture people who are on the fence or nuances in people’s opinions – in other words, yes/no questions can’t give you the information you need!</a:t>
            </a:r>
          </a:p>
          <a:p>
            <a:r>
              <a:rPr lang="en-US" b="1" dirty="0"/>
              <a:t>Use words rather than numbers.</a:t>
            </a:r>
            <a:r>
              <a:rPr lang="en-US" dirty="0"/>
              <a:t> When designing answer choices, use phrases such as “slightly likely” or “extremely likely” rather than numbers such as “2” or “4” to indicate the degree of preference. These answer choices are easier for people to understand.</a:t>
            </a:r>
          </a:p>
        </p:txBody>
      </p:sp>
      <p:sp>
        <p:nvSpPr>
          <p:cNvPr id="4" name="Rectangle 3">
            <a:extLst>
              <a:ext uri="{FF2B5EF4-FFF2-40B4-BE49-F238E27FC236}">
                <a16:creationId xmlns:a16="http://schemas.microsoft.com/office/drawing/2014/main" id="{2CADA3CA-894B-4152-BA9C-38DF2F3E5B3B}"/>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18693114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7049"/>
            <a:ext cx="10515600" cy="1113639"/>
          </a:xfrm>
        </p:spPr>
        <p:txBody>
          <a:bodyPr>
            <a:normAutofit/>
          </a:bodyPr>
          <a:lstStyle/>
          <a:p>
            <a:r>
              <a:rPr lang="en-US" spc="300" dirty="0"/>
              <a:t>Primary Data Sources</a:t>
            </a:r>
            <a:br>
              <a:rPr lang="en-US" spc="300" dirty="0"/>
            </a:br>
            <a:r>
              <a:rPr lang="en-US" sz="2200" b="1" dirty="0">
                <a:solidFill>
                  <a:srgbClr val="ED208B"/>
                </a:solidFill>
              </a:rPr>
              <a:t>Resources</a:t>
            </a:r>
            <a:endParaRPr lang="en-US" sz="2200" b="1" spc="300" dirty="0">
              <a:solidFill>
                <a:srgbClr val="ED208B"/>
              </a:solidFill>
            </a:endParaRPr>
          </a:p>
        </p:txBody>
      </p:sp>
      <p:sp>
        <p:nvSpPr>
          <p:cNvPr id="3" name="Content Placeholder 2"/>
          <p:cNvSpPr>
            <a:spLocks noGrp="1"/>
          </p:cNvSpPr>
          <p:nvPr>
            <p:ph idx="1"/>
          </p:nvPr>
        </p:nvSpPr>
        <p:spPr/>
        <p:txBody>
          <a:bodyPr>
            <a:normAutofit lnSpcReduction="10000"/>
          </a:bodyPr>
          <a:lstStyle/>
          <a:p>
            <a:pPr marL="0" lvl="0" indent="0">
              <a:lnSpc>
                <a:spcPct val="100000"/>
              </a:lnSpc>
              <a:spcBef>
                <a:spcPts val="0"/>
              </a:spcBef>
              <a:buNone/>
              <a:defRPr/>
            </a:pPr>
            <a:r>
              <a:rPr lang="en-US" dirty="0"/>
              <a:t>How to design a Survey:</a:t>
            </a:r>
          </a:p>
          <a:p>
            <a:pPr marL="0" lvl="0" indent="0">
              <a:lnSpc>
                <a:spcPct val="100000"/>
              </a:lnSpc>
              <a:spcBef>
                <a:spcPts val="0"/>
              </a:spcBef>
              <a:buNone/>
              <a:defRPr/>
            </a:pPr>
            <a:endParaRPr lang="en-US" dirty="0"/>
          </a:p>
          <a:p>
            <a:pPr>
              <a:lnSpc>
                <a:spcPct val="100000"/>
              </a:lnSpc>
              <a:spcBef>
                <a:spcPts val="0"/>
              </a:spcBef>
              <a:defRPr/>
            </a:pPr>
            <a:r>
              <a:rPr lang="en-US" dirty="0">
                <a:hlinkClick r:id="rId2"/>
              </a:rPr>
              <a:t>https://www.surveysystem.com/sdesign.htm</a:t>
            </a:r>
            <a:endParaRPr lang="en-US" dirty="0"/>
          </a:p>
          <a:p>
            <a:pPr>
              <a:lnSpc>
                <a:spcPct val="100000"/>
              </a:lnSpc>
              <a:spcBef>
                <a:spcPts val="0"/>
              </a:spcBef>
              <a:defRPr/>
            </a:pPr>
            <a:endParaRPr lang="en-US" dirty="0"/>
          </a:p>
          <a:p>
            <a:pPr>
              <a:lnSpc>
                <a:spcPct val="100000"/>
              </a:lnSpc>
              <a:spcBef>
                <a:spcPts val="0"/>
              </a:spcBef>
              <a:defRPr/>
            </a:pPr>
            <a:r>
              <a:rPr lang="en-US" dirty="0">
                <a:hlinkClick r:id="rId3"/>
              </a:rPr>
              <a:t>https://www.surveygizmo.com/survey-blog/designing-surveys/</a:t>
            </a:r>
            <a:endParaRPr lang="en-US" dirty="0"/>
          </a:p>
          <a:p>
            <a:pPr>
              <a:lnSpc>
                <a:spcPct val="100000"/>
              </a:lnSpc>
              <a:spcBef>
                <a:spcPts val="0"/>
              </a:spcBef>
              <a:defRPr/>
            </a:pPr>
            <a:endParaRPr lang="en-US" dirty="0">
              <a:hlinkClick r:id="" action="ppaction://noaction"/>
            </a:endParaRPr>
          </a:p>
          <a:p>
            <a:pPr>
              <a:lnSpc>
                <a:spcPct val="100000"/>
              </a:lnSpc>
              <a:spcBef>
                <a:spcPts val="0"/>
              </a:spcBef>
              <a:defRPr/>
            </a:pPr>
            <a:r>
              <a:rPr lang="en-US" dirty="0">
                <a:hlinkClick r:id="" action="ppaction://noaction"/>
              </a:rPr>
              <a:t>https</a:t>
            </a:r>
            <a:r>
              <a:rPr lang="en-US" dirty="0">
                <a:hlinkClick r:id="rId4"/>
              </a:rPr>
              <a:t>://www.smartsurvey.co.uk/articles/10-tips-for-designing-an-effective-online-survey</a:t>
            </a:r>
            <a:endParaRPr lang="en-US" dirty="0"/>
          </a:p>
          <a:p>
            <a:pPr>
              <a:lnSpc>
                <a:spcPct val="100000"/>
              </a:lnSpc>
              <a:spcBef>
                <a:spcPts val="0"/>
              </a:spcBef>
              <a:defRPr/>
            </a:pPr>
            <a:endParaRPr lang="en-US" dirty="0">
              <a:hlinkClick r:id="" action="ppaction://noaction"/>
            </a:endParaRPr>
          </a:p>
          <a:p>
            <a:pPr>
              <a:lnSpc>
                <a:spcPct val="100000"/>
              </a:lnSpc>
              <a:spcBef>
                <a:spcPts val="0"/>
              </a:spcBef>
              <a:defRPr/>
            </a:pPr>
            <a:r>
              <a:rPr lang="en-US" dirty="0">
                <a:hlinkClick r:id="" action="ppaction://noaction"/>
              </a:rPr>
              <a:t>https</a:t>
            </a:r>
            <a:r>
              <a:rPr lang="en-US" dirty="0">
                <a:hlinkClick r:id="rId5"/>
              </a:rPr>
              <a:t>://zapier.com/learn/forms-surveys/design-analyze-survey/</a:t>
            </a: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a:lnSpc>
                <a:spcPct val="100000"/>
              </a:lnSpc>
              <a:spcBef>
                <a:spcPts val="0"/>
              </a:spcBef>
              <a:defRPr/>
            </a:pPr>
            <a:endParaRPr lang="en-US" dirty="0"/>
          </a:p>
          <a:p>
            <a:pPr>
              <a:lnSpc>
                <a:spcPct val="100000"/>
              </a:lnSpc>
              <a:spcBef>
                <a:spcPts val="0"/>
              </a:spcBef>
              <a:defRPr/>
            </a:pPr>
            <a:endParaRPr lang="en-US" dirty="0"/>
          </a:p>
        </p:txBody>
      </p:sp>
      <p:sp>
        <p:nvSpPr>
          <p:cNvPr id="4" name="Rectangle 3">
            <a:extLst>
              <a:ext uri="{FF2B5EF4-FFF2-40B4-BE49-F238E27FC236}">
                <a16:creationId xmlns:a16="http://schemas.microsoft.com/office/drawing/2014/main" id="{2CADA3CA-894B-4152-BA9C-38DF2F3E5B3B}"/>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851720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7049"/>
            <a:ext cx="10515600" cy="1113639"/>
          </a:xfrm>
        </p:spPr>
        <p:txBody>
          <a:bodyPr>
            <a:normAutofit/>
          </a:bodyPr>
          <a:lstStyle/>
          <a:p>
            <a:r>
              <a:rPr lang="en-US" spc="300" dirty="0"/>
              <a:t>Primary Data Sources</a:t>
            </a:r>
            <a:br>
              <a:rPr lang="en-US" spc="300" dirty="0"/>
            </a:br>
            <a:r>
              <a:rPr lang="en-US" sz="2000" b="1" dirty="0">
                <a:solidFill>
                  <a:srgbClr val="ED208B"/>
                </a:solidFill>
              </a:rPr>
              <a:t>Simple Example</a:t>
            </a:r>
            <a:endParaRPr lang="en-US" sz="2200" b="1" spc="300" dirty="0">
              <a:solidFill>
                <a:srgbClr val="ED208B"/>
              </a:solidFill>
            </a:endParaRPr>
          </a:p>
        </p:txBody>
      </p:sp>
      <p:sp>
        <p:nvSpPr>
          <p:cNvPr id="3" name="Content Placeholder 2"/>
          <p:cNvSpPr>
            <a:spLocks noGrp="1"/>
          </p:cNvSpPr>
          <p:nvPr>
            <p:ph idx="1"/>
          </p:nvPr>
        </p:nvSpPr>
        <p:spPr>
          <a:xfrm>
            <a:off x="838200" y="1825625"/>
            <a:ext cx="10515600" cy="4351338"/>
          </a:xfrm>
        </p:spPr>
        <p:txBody>
          <a:bodyPr>
            <a:normAutofit fontScale="55000" lnSpcReduction="20000"/>
          </a:bodyPr>
          <a:lstStyle/>
          <a:p>
            <a:pPr marL="0" indent="0">
              <a:lnSpc>
                <a:spcPct val="100000"/>
              </a:lnSpc>
              <a:spcBef>
                <a:spcPts val="0"/>
              </a:spcBef>
              <a:buNone/>
              <a:defRPr/>
            </a:pPr>
            <a:r>
              <a:rPr lang="en-US" b="1" dirty="0"/>
              <a:t>Objective: </a:t>
            </a:r>
            <a:r>
              <a:rPr lang="en-US" dirty="0"/>
              <a:t>Does the number of hours spent on homework improve test scores in three subjects?</a:t>
            </a:r>
          </a:p>
          <a:p>
            <a:pPr marL="0" indent="0">
              <a:lnSpc>
                <a:spcPct val="100000"/>
              </a:lnSpc>
              <a:spcBef>
                <a:spcPts val="0"/>
              </a:spcBef>
              <a:buNone/>
              <a:defRPr/>
            </a:pPr>
            <a:endParaRPr lang="en-US" b="1" dirty="0"/>
          </a:p>
          <a:p>
            <a:pPr>
              <a:lnSpc>
                <a:spcPct val="100000"/>
              </a:lnSpc>
              <a:spcBef>
                <a:spcPts val="0"/>
              </a:spcBef>
              <a:defRPr/>
            </a:pPr>
            <a:r>
              <a:rPr lang="en-US" dirty="0"/>
              <a:t>Which subject do you enjoy the most at school?</a:t>
            </a:r>
          </a:p>
          <a:p>
            <a:pPr lvl="1">
              <a:lnSpc>
                <a:spcPct val="100000"/>
              </a:lnSpc>
              <a:spcBef>
                <a:spcPts val="0"/>
              </a:spcBef>
              <a:defRPr/>
            </a:pPr>
            <a:r>
              <a:rPr lang="en-US" dirty="0"/>
              <a:t>Math</a:t>
            </a:r>
          </a:p>
          <a:p>
            <a:pPr lvl="1">
              <a:lnSpc>
                <a:spcPct val="100000"/>
              </a:lnSpc>
              <a:spcBef>
                <a:spcPts val="0"/>
              </a:spcBef>
              <a:defRPr/>
            </a:pPr>
            <a:r>
              <a:rPr lang="en-US" dirty="0"/>
              <a:t>Science</a:t>
            </a:r>
          </a:p>
          <a:p>
            <a:pPr lvl="1">
              <a:lnSpc>
                <a:spcPct val="100000"/>
              </a:lnSpc>
              <a:spcBef>
                <a:spcPts val="0"/>
              </a:spcBef>
              <a:defRPr/>
            </a:pPr>
            <a:r>
              <a:rPr lang="en-US" dirty="0"/>
              <a:t>English</a:t>
            </a:r>
          </a:p>
          <a:p>
            <a:pPr lvl="1">
              <a:lnSpc>
                <a:spcPct val="100000"/>
              </a:lnSpc>
              <a:spcBef>
                <a:spcPts val="0"/>
              </a:spcBef>
              <a:defRPr/>
            </a:pPr>
            <a:endParaRPr lang="en-US" dirty="0"/>
          </a:p>
          <a:p>
            <a:pPr>
              <a:lnSpc>
                <a:spcPct val="100000"/>
              </a:lnSpc>
              <a:spcBef>
                <a:spcPts val="0"/>
              </a:spcBef>
              <a:defRPr/>
            </a:pPr>
            <a:r>
              <a:rPr lang="en-US" dirty="0"/>
              <a:t>What score did you get in your latest test in the following subjects?</a:t>
            </a:r>
          </a:p>
          <a:p>
            <a:pPr lvl="1">
              <a:lnSpc>
                <a:spcPct val="100000"/>
              </a:lnSpc>
              <a:spcBef>
                <a:spcPts val="0"/>
              </a:spcBef>
              <a:defRPr/>
            </a:pPr>
            <a:r>
              <a:rPr lang="en-US" dirty="0"/>
              <a:t>Math</a:t>
            </a:r>
          </a:p>
          <a:p>
            <a:pPr lvl="1">
              <a:lnSpc>
                <a:spcPct val="100000"/>
              </a:lnSpc>
              <a:spcBef>
                <a:spcPts val="0"/>
              </a:spcBef>
              <a:defRPr/>
            </a:pPr>
            <a:r>
              <a:rPr lang="en-US" dirty="0"/>
              <a:t>Science</a:t>
            </a:r>
          </a:p>
          <a:p>
            <a:pPr lvl="1">
              <a:lnSpc>
                <a:spcPct val="100000"/>
              </a:lnSpc>
              <a:spcBef>
                <a:spcPts val="0"/>
              </a:spcBef>
              <a:defRPr/>
            </a:pPr>
            <a:r>
              <a:rPr lang="en-US" dirty="0"/>
              <a:t>English</a:t>
            </a:r>
          </a:p>
          <a:p>
            <a:pPr>
              <a:lnSpc>
                <a:spcPct val="100000"/>
              </a:lnSpc>
              <a:spcBef>
                <a:spcPts val="0"/>
              </a:spcBef>
              <a:defRPr/>
            </a:pPr>
            <a:endParaRPr lang="en-US" dirty="0"/>
          </a:p>
          <a:p>
            <a:pPr>
              <a:lnSpc>
                <a:spcPct val="100000"/>
              </a:lnSpc>
              <a:spcBef>
                <a:spcPts val="0"/>
              </a:spcBef>
              <a:defRPr/>
            </a:pPr>
            <a:r>
              <a:rPr lang="en-US" dirty="0"/>
              <a:t>How many hours a day do you spend doing homework in a day?</a:t>
            </a:r>
          </a:p>
          <a:p>
            <a:pPr lvl="1">
              <a:lnSpc>
                <a:spcPct val="100000"/>
              </a:lnSpc>
              <a:spcBef>
                <a:spcPts val="0"/>
              </a:spcBef>
              <a:defRPr/>
            </a:pPr>
            <a:r>
              <a:rPr lang="en-US" dirty="0"/>
              <a:t>0 to 1 hour</a:t>
            </a:r>
          </a:p>
          <a:p>
            <a:pPr lvl="1">
              <a:lnSpc>
                <a:spcPct val="100000"/>
              </a:lnSpc>
              <a:spcBef>
                <a:spcPts val="0"/>
              </a:spcBef>
              <a:defRPr/>
            </a:pPr>
            <a:r>
              <a:rPr lang="en-US" dirty="0"/>
              <a:t>2 to 3 hours</a:t>
            </a:r>
          </a:p>
          <a:p>
            <a:pPr lvl="1">
              <a:lnSpc>
                <a:spcPct val="100000"/>
              </a:lnSpc>
              <a:spcBef>
                <a:spcPts val="0"/>
              </a:spcBef>
              <a:defRPr/>
            </a:pPr>
            <a:r>
              <a:rPr lang="en-US" dirty="0"/>
              <a:t>4 to 5 hours</a:t>
            </a:r>
          </a:p>
          <a:p>
            <a:pPr lvl="1">
              <a:lnSpc>
                <a:spcPct val="100000"/>
              </a:lnSpc>
              <a:spcBef>
                <a:spcPts val="0"/>
              </a:spcBef>
              <a:defRPr/>
            </a:pPr>
            <a:r>
              <a:rPr lang="en-US" dirty="0"/>
              <a:t>more than 5 hours</a:t>
            </a:r>
          </a:p>
          <a:p>
            <a:pPr>
              <a:lnSpc>
                <a:spcPct val="100000"/>
              </a:lnSpc>
              <a:spcBef>
                <a:spcPts val="0"/>
              </a:spcBef>
              <a:defRPr/>
            </a:pPr>
            <a:endParaRPr lang="en-US" dirty="0"/>
          </a:p>
          <a:p>
            <a:pPr>
              <a:lnSpc>
                <a:spcPct val="100000"/>
              </a:lnSpc>
              <a:spcBef>
                <a:spcPts val="0"/>
              </a:spcBef>
              <a:defRPr/>
            </a:pPr>
            <a:r>
              <a:rPr lang="en-US" dirty="0"/>
              <a:t>How many hours do you spend watching TV in a day?</a:t>
            </a:r>
          </a:p>
          <a:p>
            <a:pPr lvl="1">
              <a:lnSpc>
                <a:spcPct val="100000"/>
              </a:lnSpc>
              <a:spcBef>
                <a:spcPts val="0"/>
              </a:spcBef>
              <a:defRPr/>
            </a:pPr>
            <a:r>
              <a:rPr lang="en-US" dirty="0"/>
              <a:t>0 to 1 hour</a:t>
            </a:r>
          </a:p>
          <a:p>
            <a:pPr lvl="1">
              <a:lnSpc>
                <a:spcPct val="100000"/>
              </a:lnSpc>
              <a:spcBef>
                <a:spcPts val="0"/>
              </a:spcBef>
              <a:defRPr/>
            </a:pPr>
            <a:r>
              <a:rPr lang="en-US" dirty="0"/>
              <a:t>2 to 3 hours</a:t>
            </a:r>
          </a:p>
          <a:p>
            <a:pPr lvl="1">
              <a:lnSpc>
                <a:spcPct val="100000"/>
              </a:lnSpc>
              <a:spcBef>
                <a:spcPts val="0"/>
              </a:spcBef>
              <a:defRPr/>
            </a:pPr>
            <a:r>
              <a:rPr lang="en-US" dirty="0"/>
              <a:t>4 to 5 hours</a:t>
            </a:r>
          </a:p>
          <a:p>
            <a:pPr lvl="1">
              <a:lnSpc>
                <a:spcPct val="100000"/>
              </a:lnSpc>
              <a:spcBef>
                <a:spcPts val="0"/>
              </a:spcBef>
              <a:defRPr/>
            </a:pPr>
            <a:r>
              <a:rPr lang="en-US" dirty="0"/>
              <a:t>more than 5 hours</a:t>
            </a:r>
          </a:p>
          <a:p>
            <a:pPr>
              <a:lnSpc>
                <a:spcPct val="100000"/>
              </a:lnSpc>
              <a:spcBef>
                <a:spcPts val="0"/>
              </a:spcBef>
              <a:defRPr/>
            </a:pPr>
            <a:endParaRPr lang="en-US" dirty="0"/>
          </a:p>
          <a:p>
            <a:pPr>
              <a:lnSpc>
                <a:spcPct val="100000"/>
              </a:lnSpc>
              <a:spcBef>
                <a:spcPts val="0"/>
              </a:spcBef>
              <a:defRPr/>
            </a:pPr>
            <a:endParaRPr lang="en-US" dirty="0"/>
          </a:p>
        </p:txBody>
      </p:sp>
      <p:sp>
        <p:nvSpPr>
          <p:cNvPr id="4" name="Rectangle 3">
            <a:extLst>
              <a:ext uri="{FF2B5EF4-FFF2-40B4-BE49-F238E27FC236}">
                <a16:creationId xmlns:a16="http://schemas.microsoft.com/office/drawing/2014/main" id="{2CADA3CA-894B-4152-BA9C-38DF2F3E5B3B}"/>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364574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7049"/>
            <a:ext cx="10515600" cy="1113639"/>
          </a:xfrm>
        </p:spPr>
        <p:txBody>
          <a:bodyPr>
            <a:normAutofit/>
          </a:bodyPr>
          <a:lstStyle/>
          <a:p>
            <a:r>
              <a:rPr lang="en-US" spc="300" dirty="0"/>
              <a:t>Secondary Dataset</a:t>
            </a:r>
            <a:br>
              <a:rPr lang="en-US" spc="300" dirty="0"/>
            </a:br>
            <a:r>
              <a:rPr lang="en-US" sz="2200" b="1" dirty="0">
                <a:solidFill>
                  <a:srgbClr val="ED208B"/>
                </a:solidFill>
              </a:rPr>
              <a:t>Data you use within your project but which was originally collected for a different purpose</a:t>
            </a:r>
            <a:endParaRPr lang="en-US" b="1" spc="300" dirty="0">
              <a:solidFill>
                <a:srgbClr val="ED208B"/>
              </a:solidFill>
            </a:endParaRPr>
          </a:p>
        </p:txBody>
      </p:sp>
      <p:sp>
        <p:nvSpPr>
          <p:cNvPr id="3" name="Content Placeholder 2"/>
          <p:cNvSpPr>
            <a:spLocks noGrp="1"/>
          </p:cNvSpPr>
          <p:nvPr>
            <p:ph idx="1"/>
          </p:nvPr>
        </p:nvSpPr>
        <p:spPr>
          <a:xfrm>
            <a:off x="669387" y="2000177"/>
            <a:ext cx="5590735" cy="5167311"/>
          </a:xfrm>
        </p:spPr>
        <p:txBody>
          <a:bodyPr>
            <a:normAutofit fontScale="55000" lnSpcReduction="20000"/>
          </a:bodyPr>
          <a:lstStyle/>
          <a:p>
            <a:pPr marL="0" lvl="0" indent="0">
              <a:lnSpc>
                <a:spcPct val="100000"/>
              </a:lnSpc>
              <a:spcBef>
                <a:spcPts val="0"/>
              </a:spcBef>
              <a:buNone/>
              <a:defRPr/>
            </a:pPr>
            <a:r>
              <a:rPr lang="en-US" b="1" dirty="0">
                <a:solidFill>
                  <a:srgbClr val="ED208B"/>
                </a:solidFill>
              </a:rPr>
              <a:t>Financial:</a:t>
            </a:r>
          </a:p>
          <a:p>
            <a:pPr>
              <a:lnSpc>
                <a:spcPct val="100000"/>
              </a:lnSpc>
              <a:spcBef>
                <a:spcPts val="0"/>
              </a:spcBef>
              <a:defRPr/>
            </a:pPr>
            <a:r>
              <a:rPr lang="en-US" dirty="0">
                <a:hlinkClick r:id="rId2"/>
              </a:rPr>
              <a:t>https://www.data.gov/finance/</a:t>
            </a:r>
          </a:p>
          <a:p>
            <a:pPr>
              <a:lnSpc>
                <a:spcPct val="100000"/>
              </a:lnSpc>
              <a:spcBef>
                <a:spcPts val="0"/>
              </a:spcBef>
              <a:defRPr/>
            </a:pPr>
            <a:r>
              <a:rPr lang="en-US" dirty="0">
                <a:hlinkClick r:id="rId2"/>
              </a:rPr>
              <a:t>https://finances.worldbank.org/all-datasets</a:t>
            </a:r>
          </a:p>
          <a:p>
            <a:pPr>
              <a:lnSpc>
                <a:spcPct val="100000"/>
              </a:lnSpc>
              <a:spcBef>
                <a:spcPts val="0"/>
              </a:spcBef>
              <a:defRPr/>
            </a:pPr>
            <a:r>
              <a:rPr lang="en-US" dirty="0">
                <a:hlinkClick r:id="rId2"/>
              </a:rPr>
              <a:t>https://data.gov.uk/dataset/financial_statistics</a:t>
            </a:r>
            <a:endParaRPr lang="en-US" dirty="0">
              <a:solidFill>
                <a:srgbClr val="ED208B"/>
              </a:solidFill>
            </a:endParaRPr>
          </a:p>
          <a:p>
            <a:pPr marL="0" lvl="0" indent="0">
              <a:lnSpc>
                <a:spcPct val="100000"/>
              </a:lnSpc>
              <a:spcBef>
                <a:spcPts val="0"/>
              </a:spcBef>
              <a:buNone/>
              <a:defRPr/>
            </a:pPr>
            <a:endParaRPr lang="en-US" b="1" dirty="0">
              <a:solidFill>
                <a:srgbClr val="ED208B"/>
              </a:solidFill>
            </a:endParaRPr>
          </a:p>
          <a:p>
            <a:pPr marL="0" lvl="0" indent="0">
              <a:lnSpc>
                <a:spcPct val="100000"/>
              </a:lnSpc>
              <a:spcBef>
                <a:spcPts val="0"/>
              </a:spcBef>
              <a:buNone/>
              <a:defRPr/>
            </a:pPr>
            <a:r>
              <a:rPr lang="en-US" b="1" dirty="0">
                <a:solidFill>
                  <a:srgbClr val="ED208B"/>
                </a:solidFill>
              </a:rPr>
              <a:t>Sports</a:t>
            </a:r>
            <a:r>
              <a:rPr lang="en-US" dirty="0">
                <a:solidFill>
                  <a:srgbClr val="ED208B"/>
                </a:solidFill>
              </a:rPr>
              <a:t>:</a:t>
            </a:r>
          </a:p>
          <a:p>
            <a:pPr>
              <a:lnSpc>
                <a:spcPct val="100000"/>
              </a:lnSpc>
              <a:spcBef>
                <a:spcPts val="0"/>
              </a:spcBef>
              <a:defRPr/>
            </a:pPr>
            <a:r>
              <a:rPr lang="en-US" dirty="0">
                <a:hlinkClick r:id="rId3"/>
              </a:rPr>
              <a:t>https://datahub.io/dataset?tags=sports</a:t>
            </a:r>
            <a:endParaRPr lang="en-US" dirty="0"/>
          </a:p>
          <a:p>
            <a:pPr>
              <a:lnSpc>
                <a:spcPct val="100000"/>
              </a:lnSpc>
              <a:spcBef>
                <a:spcPts val="0"/>
              </a:spcBef>
              <a:defRPr/>
            </a:pPr>
            <a:r>
              <a:rPr lang="en-US" dirty="0">
                <a:hlinkClick r:id="rId2"/>
              </a:rPr>
              <a:t>https://knoema.com/atlas/topics/Sports/datasets</a:t>
            </a:r>
            <a:endParaRPr lang="en-US" dirty="0">
              <a:solidFill>
                <a:srgbClr val="ED208B"/>
              </a:solidFill>
            </a:endParaRPr>
          </a:p>
          <a:p>
            <a:pPr marL="0" lvl="0" indent="0">
              <a:lnSpc>
                <a:spcPct val="100000"/>
              </a:lnSpc>
              <a:spcBef>
                <a:spcPts val="0"/>
              </a:spcBef>
              <a:buNone/>
              <a:defRPr/>
            </a:pPr>
            <a:endParaRPr lang="en-US" b="1" dirty="0">
              <a:solidFill>
                <a:srgbClr val="ED208B"/>
              </a:solidFill>
            </a:endParaRPr>
          </a:p>
          <a:p>
            <a:pPr marL="0" lvl="0" indent="0">
              <a:lnSpc>
                <a:spcPct val="100000"/>
              </a:lnSpc>
              <a:spcBef>
                <a:spcPts val="0"/>
              </a:spcBef>
              <a:buNone/>
              <a:defRPr/>
            </a:pPr>
            <a:r>
              <a:rPr lang="en-US" b="1" dirty="0">
                <a:solidFill>
                  <a:srgbClr val="ED208B"/>
                </a:solidFill>
              </a:rPr>
              <a:t>Transport:</a:t>
            </a:r>
          </a:p>
          <a:p>
            <a:pPr>
              <a:lnSpc>
                <a:spcPct val="100000"/>
              </a:lnSpc>
              <a:spcBef>
                <a:spcPts val="0"/>
              </a:spcBef>
              <a:defRPr/>
            </a:pPr>
            <a:r>
              <a:rPr lang="en-US" dirty="0">
                <a:hlinkClick r:id="rId4"/>
              </a:rPr>
              <a:t>https://data.gov.uk/data/search?theme-primary=Transport</a:t>
            </a:r>
            <a:endParaRPr lang="en-US" dirty="0"/>
          </a:p>
          <a:p>
            <a:pPr marL="0" lvl="0" indent="0">
              <a:lnSpc>
                <a:spcPct val="100000"/>
              </a:lnSpc>
              <a:spcBef>
                <a:spcPts val="0"/>
              </a:spcBef>
              <a:buNone/>
              <a:defRPr/>
            </a:pPr>
            <a:endParaRPr lang="en-US" b="1" dirty="0">
              <a:solidFill>
                <a:srgbClr val="ED208B"/>
              </a:solidFill>
            </a:endParaRPr>
          </a:p>
          <a:p>
            <a:pPr marL="0" lvl="0" indent="0">
              <a:lnSpc>
                <a:spcPct val="100000"/>
              </a:lnSpc>
              <a:spcBef>
                <a:spcPts val="0"/>
              </a:spcBef>
              <a:buNone/>
              <a:defRPr/>
            </a:pPr>
            <a:r>
              <a:rPr lang="en-US" b="1" dirty="0">
                <a:solidFill>
                  <a:srgbClr val="ED208B"/>
                </a:solidFill>
              </a:rPr>
              <a:t>Health</a:t>
            </a:r>
            <a:r>
              <a:rPr lang="en-US" dirty="0">
                <a:solidFill>
                  <a:srgbClr val="ED208B"/>
                </a:solidFill>
              </a:rPr>
              <a:t>:</a:t>
            </a:r>
          </a:p>
          <a:p>
            <a:pPr>
              <a:lnSpc>
                <a:spcPct val="100000"/>
              </a:lnSpc>
              <a:spcBef>
                <a:spcPts val="0"/>
              </a:spcBef>
              <a:defRPr/>
            </a:pPr>
            <a:r>
              <a:rPr lang="en-US" dirty="0">
                <a:hlinkClick r:id="rId5"/>
              </a:rPr>
              <a:t>http://www.datasciencecentral.com/profiles/blogs/10-great-healthcare-data-sets</a:t>
            </a:r>
            <a:endParaRPr lang="en-US" dirty="0"/>
          </a:p>
          <a:p>
            <a:pPr>
              <a:lnSpc>
                <a:spcPct val="100000"/>
              </a:lnSpc>
              <a:spcBef>
                <a:spcPts val="0"/>
              </a:spcBef>
              <a:defRPr/>
            </a:pPr>
            <a:r>
              <a:rPr lang="en-US" dirty="0">
                <a:hlinkClick r:id="rId6"/>
              </a:rPr>
              <a:t>http://www.content.digital.nhs.uk/datasets</a:t>
            </a:r>
            <a:endParaRPr lang="en-US" dirty="0"/>
          </a:p>
          <a:p>
            <a:pPr>
              <a:lnSpc>
                <a:spcPct val="100000"/>
              </a:lnSpc>
              <a:spcBef>
                <a:spcPts val="0"/>
              </a:spcBef>
              <a:defRPr/>
            </a:pPr>
            <a:r>
              <a:rPr lang="en-US" dirty="0">
                <a:hlinkClick r:id="rId7"/>
              </a:rPr>
              <a:t>https://data.gov.uk/data/search?theme-primary=Health</a:t>
            </a:r>
            <a:endParaRPr lang="en-US" dirty="0">
              <a:solidFill>
                <a:srgbClr val="ED208B"/>
              </a:solidFill>
            </a:endParaRPr>
          </a:p>
          <a:p>
            <a:pPr marL="0" indent="0">
              <a:lnSpc>
                <a:spcPct val="100000"/>
              </a:lnSpc>
              <a:spcBef>
                <a:spcPts val="0"/>
              </a:spcBef>
              <a:buNone/>
              <a:defRPr/>
            </a:pPr>
            <a:endParaRPr lang="en-US" b="1" dirty="0">
              <a:solidFill>
                <a:srgbClr val="ED208B"/>
              </a:solidFill>
            </a:endParaRPr>
          </a:p>
          <a:p>
            <a:pPr marL="0" indent="0">
              <a:lnSpc>
                <a:spcPct val="100000"/>
              </a:lnSpc>
              <a:spcBef>
                <a:spcPts val="0"/>
              </a:spcBef>
              <a:buNone/>
              <a:defRPr/>
            </a:pPr>
            <a:r>
              <a:rPr lang="en-US" b="1" dirty="0">
                <a:solidFill>
                  <a:srgbClr val="ED208B"/>
                </a:solidFill>
              </a:rPr>
              <a:t>Agriculture</a:t>
            </a:r>
            <a:r>
              <a:rPr lang="en-US" dirty="0">
                <a:solidFill>
                  <a:srgbClr val="ED208B"/>
                </a:solidFill>
              </a:rPr>
              <a:t>:</a:t>
            </a:r>
          </a:p>
          <a:p>
            <a:pPr>
              <a:lnSpc>
                <a:spcPct val="100000"/>
              </a:lnSpc>
              <a:spcBef>
                <a:spcPts val="0"/>
              </a:spcBef>
              <a:defRPr/>
            </a:pPr>
            <a:r>
              <a:rPr lang="en-US" dirty="0">
                <a:hlinkClick r:id="rId8"/>
              </a:rPr>
              <a:t>https://data.gov.uk/dataset/agriculture_in_the_united_kingdom</a:t>
            </a:r>
            <a:endParaRPr lang="en-US" dirty="0"/>
          </a:p>
          <a:p>
            <a:pPr>
              <a:lnSpc>
                <a:spcPct val="100000"/>
              </a:lnSpc>
              <a:spcBef>
                <a:spcPts val="0"/>
              </a:spcBef>
              <a:defRPr/>
            </a:pPr>
            <a:r>
              <a:rPr lang="en-US" dirty="0">
                <a:hlinkClick r:id="rId9"/>
              </a:rPr>
              <a:t>https://data.gov.uk/dataset/farming_statistics</a:t>
            </a:r>
            <a:endParaRPr lang="en-US" dirty="0"/>
          </a:p>
          <a:p>
            <a:pPr>
              <a:lnSpc>
                <a:spcPct val="100000"/>
              </a:lnSpc>
              <a:spcBef>
                <a:spcPts val="0"/>
              </a:spcBef>
              <a:defRPr/>
            </a:pPr>
            <a:r>
              <a:rPr lang="en-US" dirty="0">
                <a:hlinkClick r:id="rId10"/>
              </a:rPr>
              <a:t>https://www.gov.uk/government/statistical-data-sets/agriculture-in-the-united-kingdom</a:t>
            </a:r>
            <a:endParaRPr lang="en-US" dirty="0"/>
          </a:p>
          <a:p>
            <a:pPr>
              <a:lnSpc>
                <a:spcPct val="100000"/>
              </a:lnSpc>
              <a:spcBef>
                <a:spcPts val="0"/>
              </a:spcBef>
              <a:defRPr/>
            </a:pPr>
            <a:r>
              <a:rPr lang="en-US" dirty="0">
                <a:hlinkClick r:id="rId11"/>
              </a:rPr>
              <a:t>https://datahub.io/dataset?tags=agriculture</a:t>
            </a:r>
            <a:endParaRPr lang="en-US" dirty="0"/>
          </a:p>
        </p:txBody>
      </p:sp>
      <p:sp>
        <p:nvSpPr>
          <p:cNvPr id="4" name="Rectangle 3">
            <a:extLst>
              <a:ext uri="{FF2B5EF4-FFF2-40B4-BE49-F238E27FC236}">
                <a16:creationId xmlns:a16="http://schemas.microsoft.com/office/drawing/2014/main" id="{2CADA3CA-894B-4152-BA9C-38DF2F3E5B3B}"/>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
        <p:nvSpPr>
          <p:cNvPr id="6" name="Content Placeholder 2"/>
          <p:cNvSpPr txBox="1">
            <a:spLocks/>
          </p:cNvSpPr>
          <p:nvPr/>
        </p:nvSpPr>
        <p:spPr>
          <a:xfrm>
            <a:off x="6474653" y="2000178"/>
            <a:ext cx="5392327" cy="516731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b="1" dirty="0">
                <a:solidFill>
                  <a:srgbClr val="ED208B"/>
                </a:solidFill>
              </a:rPr>
              <a:t>Media</a:t>
            </a:r>
            <a:r>
              <a:rPr lang="en-US" dirty="0">
                <a:solidFill>
                  <a:srgbClr val="ED208B"/>
                </a:solidFill>
              </a:rPr>
              <a:t>:</a:t>
            </a:r>
          </a:p>
          <a:p>
            <a:pPr>
              <a:lnSpc>
                <a:spcPct val="100000"/>
              </a:lnSpc>
              <a:spcBef>
                <a:spcPts val="0"/>
              </a:spcBef>
              <a:defRPr/>
            </a:pPr>
            <a:r>
              <a:rPr lang="en-US" dirty="0">
                <a:hlinkClick r:id="rId12"/>
              </a:rPr>
              <a:t>https://archive.ics.uci.edu/ml/datasets/Buzz+in+social+media</a:t>
            </a:r>
            <a:r>
              <a:rPr lang="en-US" dirty="0"/>
              <a:t>+</a:t>
            </a:r>
          </a:p>
          <a:p>
            <a:pPr>
              <a:lnSpc>
                <a:spcPct val="100000"/>
              </a:lnSpc>
              <a:spcBef>
                <a:spcPts val="0"/>
              </a:spcBef>
              <a:defRPr/>
            </a:pPr>
            <a:endParaRPr lang="en-US" dirty="0">
              <a:solidFill>
                <a:srgbClr val="ED208B"/>
              </a:solidFill>
            </a:endParaRPr>
          </a:p>
          <a:p>
            <a:pPr marL="0" lvl="0" indent="0">
              <a:lnSpc>
                <a:spcPct val="100000"/>
              </a:lnSpc>
              <a:spcBef>
                <a:spcPts val="0"/>
              </a:spcBef>
              <a:buNone/>
              <a:defRPr/>
            </a:pPr>
            <a:r>
              <a:rPr lang="en-US" b="1" dirty="0">
                <a:solidFill>
                  <a:srgbClr val="ED208B"/>
                </a:solidFill>
              </a:rPr>
              <a:t>Telecommunications:</a:t>
            </a:r>
          </a:p>
          <a:p>
            <a:pPr>
              <a:lnSpc>
                <a:spcPct val="100000"/>
              </a:lnSpc>
              <a:spcBef>
                <a:spcPts val="0"/>
              </a:spcBef>
              <a:defRPr/>
            </a:pPr>
            <a:r>
              <a:rPr lang="en-US" dirty="0">
                <a:hlinkClick r:id="rId13"/>
              </a:rPr>
              <a:t>https://data.gov.uk/dataset/telecommunications-market-quarterly-data-tables</a:t>
            </a:r>
            <a:endParaRPr lang="en-US" dirty="0"/>
          </a:p>
          <a:p>
            <a:pPr marL="0" indent="0">
              <a:lnSpc>
                <a:spcPct val="100000"/>
              </a:lnSpc>
              <a:spcBef>
                <a:spcPts val="0"/>
              </a:spcBef>
              <a:buFont typeface="Arial" panose="020B0604020202020204" pitchFamily="34" charset="0"/>
              <a:buNone/>
              <a:defRPr/>
            </a:pPr>
            <a:endParaRPr lang="en-US" b="1" dirty="0">
              <a:solidFill>
                <a:srgbClr val="ED208B"/>
              </a:solidFill>
            </a:endParaRPr>
          </a:p>
          <a:p>
            <a:pPr marL="0" indent="0">
              <a:lnSpc>
                <a:spcPct val="100000"/>
              </a:lnSpc>
              <a:spcBef>
                <a:spcPts val="0"/>
              </a:spcBef>
              <a:buFont typeface="Arial" panose="020B0604020202020204" pitchFamily="34" charset="0"/>
              <a:buNone/>
              <a:defRPr/>
            </a:pPr>
            <a:endParaRPr lang="en-US" b="1" dirty="0">
              <a:solidFill>
                <a:srgbClr val="ED208B"/>
              </a:solidFill>
            </a:endParaRPr>
          </a:p>
          <a:p>
            <a:pPr marL="0" indent="0">
              <a:lnSpc>
                <a:spcPct val="100000"/>
              </a:lnSpc>
              <a:spcBef>
                <a:spcPts val="0"/>
              </a:spcBef>
              <a:buFont typeface="Arial" panose="020B0604020202020204" pitchFamily="34" charset="0"/>
              <a:buNone/>
              <a:defRPr/>
            </a:pPr>
            <a:endParaRPr lang="en-US" b="1" dirty="0">
              <a:solidFill>
                <a:srgbClr val="ED208B"/>
              </a:solidFill>
            </a:endParaRPr>
          </a:p>
          <a:p>
            <a:pPr marL="0" indent="0">
              <a:lnSpc>
                <a:spcPct val="100000"/>
              </a:lnSpc>
              <a:spcBef>
                <a:spcPts val="0"/>
              </a:spcBef>
              <a:buFont typeface="Arial" panose="020B0604020202020204" pitchFamily="34" charset="0"/>
              <a:buNone/>
              <a:defRPr/>
            </a:pPr>
            <a:r>
              <a:rPr lang="en-US" b="1" dirty="0">
                <a:solidFill>
                  <a:srgbClr val="ED208B"/>
                </a:solidFill>
              </a:rPr>
              <a:t>Other Data Sources:</a:t>
            </a:r>
          </a:p>
          <a:p>
            <a:pPr>
              <a:lnSpc>
                <a:spcPct val="100000"/>
              </a:lnSpc>
              <a:spcBef>
                <a:spcPts val="0"/>
              </a:spcBef>
              <a:defRPr/>
            </a:pPr>
            <a:r>
              <a:rPr lang="en-US" dirty="0">
                <a:hlinkClick r:id="rId14"/>
              </a:rPr>
              <a:t>https://www.kaggle.com/datasets</a:t>
            </a:r>
            <a:endParaRPr lang="en-US" dirty="0"/>
          </a:p>
          <a:p>
            <a:pPr>
              <a:lnSpc>
                <a:spcPct val="100000"/>
              </a:lnSpc>
              <a:spcBef>
                <a:spcPts val="0"/>
              </a:spcBef>
              <a:defRPr/>
            </a:pPr>
            <a:r>
              <a:rPr lang="en-US" dirty="0">
                <a:hlinkClick r:id="rId15"/>
              </a:rPr>
              <a:t>https://www.reddit.com/r/datasets/</a:t>
            </a:r>
            <a:endParaRPr lang="en-US" dirty="0"/>
          </a:p>
          <a:p>
            <a:pPr>
              <a:lnSpc>
                <a:spcPct val="100000"/>
              </a:lnSpc>
              <a:spcBef>
                <a:spcPts val="0"/>
              </a:spcBef>
              <a:defRPr/>
            </a:pPr>
            <a:r>
              <a:rPr lang="en-US" dirty="0">
                <a:hlinkClick r:id="rId16"/>
              </a:rPr>
              <a:t>http://www.kdnuggets.com/datasets/index.html</a:t>
            </a:r>
            <a:endParaRPr lang="en-US" dirty="0"/>
          </a:p>
          <a:p>
            <a:pPr>
              <a:lnSpc>
                <a:spcPct val="100000"/>
              </a:lnSpc>
              <a:spcBef>
                <a:spcPts val="0"/>
              </a:spcBef>
              <a:defRPr/>
            </a:pPr>
            <a:r>
              <a:rPr lang="en-US" dirty="0">
                <a:hlinkClick r:id="rId17"/>
              </a:rPr>
              <a:t>https://www.springboard.com/blog/free-public-data-sets-data-science-project/</a:t>
            </a:r>
            <a:endParaRPr lang="en-US" dirty="0"/>
          </a:p>
          <a:p>
            <a:pPr>
              <a:lnSpc>
                <a:spcPct val="100000"/>
              </a:lnSpc>
              <a:spcBef>
                <a:spcPts val="0"/>
              </a:spcBef>
              <a:defRPr/>
            </a:pPr>
            <a:r>
              <a:rPr lang="en-US" dirty="0">
                <a:hlinkClick r:id="rId18"/>
              </a:rPr>
              <a:t>http://lib.stat.cmu.edu/datasets/</a:t>
            </a:r>
            <a:endParaRPr lang="en-US" dirty="0"/>
          </a:p>
          <a:p>
            <a:pPr>
              <a:lnSpc>
                <a:spcPct val="100000"/>
              </a:lnSpc>
              <a:spcBef>
                <a:spcPts val="0"/>
              </a:spcBef>
              <a:defRPr/>
            </a:pPr>
            <a:r>
              <a:rPr lang="en-US" dirty="0">
                <a:hlinkClick r:id="rId19"/>
              </a:rPr>
              <a:t>http://cooldatasets.com/</a:t>
            </a: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r>
              <a:rPr lang="en-US" dirty="0"/>
              <a:t> </a:t>
            </a:r>
          </a:p>
          <a:p>
            <a:pPr>
              <a:lnSpc>
                <a:spcPct val="100000"/>
              </a:lnSpc>
              <a:spcBef>
                <a:spcPts val="0"/>
              </a:spcBef>
              <a:defRPr/>
            </a:pPr>
            <a:endParaRPr lang="en-US" b="1" dirty="0">
              <a:solidFill>
                <a:srgbClr val="ED208B"/>
              </a:solidFill>
            </a:endParaRPr>
          </a:p>
        </p:txBody>
      </p:sp>
    </p:spTree>
    <p:extLst>
      <p:ext uri="{BB962C8B-B14F-4D97-AF65-F5344CB8AC3E}">
        <p14:creationId xmlns:p14="http://schemas.microsoft.com/office/powerpoint/2010/main" val="10900399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3084"/>
            <a:ext cx="10351576" cy="1326636"/>
          </a:xfrm>
        </p:spPr>
        <p:txBody>
          <a:bodyPr>
            <a:normAutofit/>
          </a:bodyPr>
          <a:lstStyle/>
          <a:p>
            <a:r>
              <a:rPr lang="en-US" sz="3200" spc="300" dirty="0"/>
              <a:t>One option is to follow a set Challenge</a:t>
            </a:r>
          </a:p>
        </p:txBody>
      </p:sp>
      <p:sp>
        <p:nvSpPr>
          <p:cNvPr id="3" name="Content Placeholder 2"/>
          <p:cNvSpPr>
            <a:spLocks noGrp="1"/>
          </p:cNvSpPr>
          <p:nvPr>
            <p:ph idx="1"/>
          </p:nvPr>
        </p:nvSpPr>
        <p:spPr/>
        <p:txBody>
          <a:bodyPr>
            <a:normAutofit fontScale="85000" lnSpcReduction="20000"/>
          </a:bodyPr>
          <a:lstStyle/>
          <a:p>
            <a:endParaRPr lang="en-US" dirty="0"/>
          </a:p>
          <a:p>
            <a:pPr marL="0" indent="0">
              <a:buNone/>
            </a:pPr>
            <a:r>
              <a:rPr lang="en-US" dirty="0"/>
              <a:t>Students should choose </a:t>
            </a:r>
            <a:r>
              <a:rPr lang="en-US" b="1" dirty="0"/>
              <a:t>one</a:t>
            </a:r>
            <a:r>
              <a:rPr lang="en-US" dirty="0"/>
              <a:t> challenge from the three listed </a:t>
            </a:r>
          </a:p>
          <a:p>
            <a:pPr marL="0" indent="0">
              <a:buNone/>
            </a:pPr>
            <a:r>
              <a:rPr lang="en-US" dirty="0"/>
              <a:t>Let us know if you want to do this</a:t>
            </a:r>
          </a:p>
          <a:p>
            <a:pPr marL="0" indent="0">
              <a:buNone/>
            </a:pPr>
            <a:r>
              <a:rPr lang="en-US" dirty="0"/>
              <a:t>We will provide:</a:t>
            </a:r>
          </a:p>
          <a:p>
            <a:pPr marL="0" indent="0">
              <a:buNone/>
            </a:pPr>
            <a:endParaRPr lang="en-US" dirty="0"/>
          </a:p>
          <a:p>
            <a:r>
              <a:rPr lang="en-US" dirty="0"/>
              <a:t>Data sets </a:t>
            </a:r>
          </a:p>
          <a:p>
            <a:r>
              <a:rPr lang="en-US" dirty="0"/>
              <a:t>An example of how to interpret a data set</a:t>
            </a:r>
          </a:p>
          <a:p>
            <a:r>
              <a:rPr lang="en-US" dirty="0"/>
              <a:t>A suggested step by step approach</a:t>
            </a:r>
          </a:p>
          <a:p>
            <a:r>
              <a:rPr lang="en-US" dirty="0"/>
              <a:t>Mentors to support students</a:t>
            </a:r>
          </a:p>
          <a:p>
            <a:r>
              <a:rPr lang="en-US" dirty="0"/>
              <a:t>Links to further resources </a:t>
            </a:r>
          </a:p>
          <a:p>
            <a:r>
              <a:rPr lang="en-US" dirty="0"/>
              <a:t>Links to inspiring Data Scientists on social media</a:t>
            </a:r>
          </a:p>
        </p:txBody>
      </p:sp>
      <p:sp>
        <p:nvSpPr>
          <p:cNvPr id="5" name="Rectangle 4">
            <a:extLst>
              <a:ext uri="{FF2B5EF4-FFF2-40B4-BE49-F238E27FC236}">
                <a16:creationId xmlns:a16="http://schemas.microsoft.com/office/drawing/2014/main" id="{C0DAD1D5-F25A-4D66-84E8-09A493EACE07}"/>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1095138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2C8E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spc="300" dirty="0">
                <a:solidFill>
                  <a:schemeClr val="bg1"/>
                </a:solidFill>
              </a:rPr>
              <a:t>Challenge 1</a:t>
            </a:r>
            <a:br>
              <a:rPr lang="en-US" sz="4000" spc="300" dirty="0">
                <a:solidFill>
                  <a:schemeClr val="bg1"/>
                </a:solidFill>
              </a:rPr>
            </a:br>
            <a:r>
              <a:rPr lang="en-US" sz="4000" spc="300" dirty="0">
                <a:solidFill>
                  <a:schemeClr val="bg1"/>
                </a:solidFill>
              </a:rPr>
              <a:t>Does every picture tell a story?</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647059" y="1825625"/>
            <a:ext cx="2897882" cy="4351338"/>
          </a:xfrm>
          <a:prstGeom prst="rect">
            <a:avLst/>
          </a:prstGeom>
        </p:spPr>
      </p:pic>
    </p:spTree>
    <p:extLst>
      <p:ext uri="{BB962C8B-B14F-4D97-AF65-F5344CB8AC3E}">
        <p14:creationId xmlns:p14="http://schemas.microsoft.com/office/powerpoint/2010/main" val="1220828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3083"/>
            <a:ext cx="10515600" cy="1172541"/>
          </a:xfrm>
        </p:spPr>
        <p:txBody>
          <a:bodyPr>
            <a:normAutofit fontScale="90000"/>
          </a:bodyPr>
          <a:lstStyle/>
          <a:p>
            <a:r>
              <a:rPr lang="en-US" spc="300" dirty="0"/>
              <a:t>Challenge 1 – Is there a formula for a box office smash? </a:t>
            </a:r>
          </a:p>
        </p:txBody>
      </p:sp>
      <p:sp>
        <p:nvSpPr>
          <p:cNvPr id="3" name="Content Placeholder 2"/>
          <p:cNvSpPr>
            <a:spLocks noGrp="1"/>
          </p:cNvSpPr>
          <p:nvPr>
            <p:ph idx="1"/>
          </p:nvPr>
        </p:nvSpPr>
        <p:spPr/>
        <p:txBody>
          <a:bodyPr/>
          <a:lstStyle/>
          <a:p>
            <a:endParaRPr lang="en-US" dirty="0"/>
          </a:p>
          <a:p>
            <a:r>
              <a:rPr lang="en-US" dirty="0"/>
              <a:t>Can we predict how successful a movie will be </a:t>
            </a:r>
            <a:r>
              <a:rPr lang="en-US" b="1" dirty="0"/>
              <a:t>before</a:t>
            </a:r>
            <a:r>
              <a:rPr lang="en-US" dirty="0"/>
              <a:t> it is released in cinema? Are there ways to make movie promo posters really appeal? </a:t>
            </a:r>
          </a:p>
          <a:p>
            <a:endParaRPr lang="en-US" dirty="0"/>
          </a:p>
          <a:p>
            <a:r>
              <a:rPr lang="en-US" dirty="0"/>
              <a:t>We will give you information on 5000+ movies spanning 100 years</a:t>
            </a:r>
          </a:p>
          <a:p>
            <a:r>
              <a:rPr lang="en-US" dirty="0"/>
              <a:t>28 variables – such as title, </a:t>
            </a:r>
            <a:r>
              <a:rPr lang="en-US" dirty="0" err="1"/>
              <a:t>colour</a:t>
            </a:r>
            <a:r>
              <a:rPr lang="en-US" dirty="0"/>
              <a:t>, actors, number of faces on the poster, Facebook likes etc.</a:t>
            </a:r>
          </a:p>
          <a:p>
            <a:r>
              <a:rPr lang="en-US" dirty="0"/>
              <a:t>Using this data, you will advise the studio on the best ingredients for their promo posters. </a:t>
            </a:r>
          </a:p>
        </p:txBody>
      </p:sp>
      <p:sp>
        <p:nvSpPr>
          <p:cNvPr id="5" name="Rectangle 4">
            <a:extLst>
              <a:ext uri="{FF2B5EF4-FFF2-40B4-BE49-F238E27FC236}">
                <a16:creationId xmlns:a16="http://schemas.microsoft.com/office/drawing/2014/main" id="{B1204A38-C7D9-46D7-9A06-15A0EACEB282}"/>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301807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300" dirty="0"/>
              <a:t>Challenge 1 – The Approach</a:t>
            </a:r>
          </a:p>
        </p:txBody>
      </p:sp>
      <p:sp>
        <p:nvSpPr>
          <p:cNvPr id="3" name="Content Placeholder 2"/>
          <p:cNvSpPr>
            <a:spLocks noGrp="1"/>
          </p:cNvSpPr>
          <p:nvPr>
            <p:ph idx="1"/>
          </p:nvPr>
        </p:nvSpPr>
        <p:spPr>
          <a:xfrm>
            <a:off x="676656" y="2011680"/>
            <a:ext cx="10753725" cy="4460004"/>
          </a:xfrm>
        </p:spPr>
        <p:txBody>
          <a:bodyPr>
            <a:normAutofit fontScale="55000" lnSpcReduction="20000"/>
          </a:bodyPr>
          <a:lstStyle/>
          <a:p>
            <a:pPr marL="0" indent="0">
              <a:buNone/>
            </a:pPr>
            <a:r>
              <a:rPr lang="en-US" b="1" dirty="0">
                <a:solidFill>
                  <a:srgbClr val="ED208B"/>
                </a:solidFill>
              </a:rPr>
              <a:t>1. Explore</a:t>
            </a:r>
            <a:r>
              <a:rPr lang="en-US" dirty="0">
                <a:solidFill>
                  <a:srgbClr val="ED208B"/>
                </a:solidFill>
              </a:rPr>
              <a:t> </a:t>
            </a:r>
          </a:p>
          <a:p>
            <a:pPr marL="0" indent="0">
              <a:buNone/>
            </a:pPr>
            <a:r>
              <a:rPr lang="en-US" dirty="0"/>
              <a:t>What can you learn from the dataset? What trends can you see?</a:t>
            </a:r>
          </a:p>
          <a:p>
            <a:pPr marL="0" indent="0">
              <a:buNone/>
            </a:pPr>
            <a:r>
              <a:rPr lang="en-US" dirty="0"/>
              <a:t>Do the best ranked movies (IMDB score) have anything in common?</a:t>
            </a:r>
          </a:p>
          <a:p>
            <a:pPr marL="0" indent="0">
              <a:buNone/>
            </a:pPr>
            <a:r>
              <a:rPr lang="en-US" dirty="0"/>
              <a:t>Do the most popular movies (Facebook Likes) have anything in common?</a:t>
            </a:r>
          </a:p>
          <a:p>
            <a:pPr marL="0" indent="0">
              <a:buNone/>
            </a:pPr>
            <a:endParaRPr lang="en-US" b="1" dirty="0"/>
          </a:p>
          <a:p>
            <a:pPr marL="0" indent="0">
              <a:buNone/>
            </a:pPr>
            <a:r>
              <a:rPr lang="en-US" b="1" dirty="0">
                <a:solidFill>
                  <a:srgbClr val="ED208B"/>
                </a:solidFill>
              </a:rPr>
              <a:t>2. Compare/Analysis</a:t>
            </a:r>
          </a:p>
          <a:p>
            <a:pPr marL="0" indent="0">
              <a:buNone/>
            </a:pPr>
            <a:r>
              <a:rPr lang="en-US" dirty="0"/>
              <a:t>Given that thousands of movies are produced each year, is there a better way for us to predict the greatness of movie without relying on critics or our own instincts?</a:t>
            </a:r>
          </a:p>
          <a:p>
            <a:pPr marL="0" indent="0">
              <a:buNone/>
            </a:pPr>
            <a:r>
              <a:rPr lang="en-US" dirty="0"/>
              <a:t>• Does the number of human faces in a movie poster relate to the movie rating?</a:t>
            </a:r>
          </a:p>
          <a:p>
            <a:pPr marL="0" indent="0">
              <a:buNone/>
            </a:pPr>
            <a:r>
              <a:rPr lang="en-US" dirty="0"/>
              <a:t>• What are are the most important factors for a movie to gain a high IMDB score?</a:t>
            </a:r>
          </a:p>
          <a:p>
            <a:pPr marL="0" indent="0">
              <a:buNone/>
            </a:pPr>
            <a:endParaRPr lang="en-US" b="1" dirty="0">
              <a:solidFill>
                <a:srgbClr val="ED208B"/>
              </a:solidFill>
            </a:endParaRPr>
          </a:p>
          <a:p>
            <a:pPr marL="0" indent="0">
              <a:buNone/>
            </a:pPr>
            <a:r>
              <a:rPr lang="en-US" b="1" dirty="0">
                <a:solidFill>
                  <a:srgbClr val="ED208B"/>
                </a:solidFill>
              </a:rPr>
              <a:t>3. Summary</a:t>
            </a:r>
          </a:p>
          <a:p>
            <a:pPr marL="0" indent="0">
              <a:buNone/>
            </a:pPr>
            <a:r>
              <a:rPr lang="en-US" dirty="0"/>
              <a:t>• If given the opportunity, what additional pieces of information/attributes would you have</a:t>
            </a:r>
          </a:p>
          <a:p>
            <a:pPr marL="0" indent="0">
              <a:buNone/>
            </a:pPr>
            <a:r>
              <a:rPr lang="en-US" dirty="0"/>
              <a:t>captured for this study? Why?</a:t>
            </a:r>
          </a:p>
          <a:p>
            <a:pPr marL="0" indent="0">
              <a:buNone/>
            </a:pPr>
            <a:r>
              <a:rPr lang="en-US" dirty="0"/>
              <a:t>• </a:t>
            </a:r>
            <a:r>
              <a:rPr lang="en-US" b="1" dirty="0"/>
              <a:t>Based on what you have learnt from this data analysis exercise, how would you advise a film</a:t>
            </a:r>
          </a:p>
          <a:p>
            <a:pPr marL="0" indent="0">
              <a:buNone/>
            </a:pPr>
            <a:r>
              <a:rPr lang="en-US" b="1" dirty="0"/>
              <a:t>studio about movie posters. </a:t>
            </a:r>
          </a:p>
        </p:txBody>
      </p:sp>
      <p:sp>
        <p:nvSpPr>
          <p:cNvPr id="5" name="Rectangle 4">
            <a:extLst>
              <a:ext uri="{FF2B5EF4-FFF2-40B4-BE49-F238E27FC236}">
                <a16:creationId xmlns:a16="http://schemas.microsoft.com/office/drawing/2014/main" id="{8F049BE6-4EA2-4B68-BE66-DE32A5E0E8C7}"/>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46320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95350" y="1318931"/>
            <a:ext cx="8581401" cy="4967569"/>
          </a:xfrm>
        </p:spPr>
        <p:txBody>
          <a:bodyPr>
            <a:noAutofit/>
          </a:bodyPr>
          <a:lstStyle/>
          <a:p>
            <a:pPr marL="0" indent="0" fontAlgn="auto">
              <a:spcAft>
                <a:spcPts val="0"/>
              </a:spcAft>
              <a:buNone/>
              <a:defRPr/>
            </a:pPr>
            <a:endParaRPr lang="en-GB" dirty="0"/>
          </a:p>
          <a:p>
            <a:pPr marL="0" indent="0" fontAlgn="auto">
              <a:spcAft>
                <a:spcPts val="0"/>
              </a:spcAft>
              <a:buNone/>
              <a:defRPr/>
            </a:pPr>
            <a:endParaRPr lang="en-GB" dirty="0"/>
          </a:p>
          <a:p>
            <a:pPr marL="742950" indent="-742950">
              <a:buAutoNum type="arabicPeriod"/>
            </a:pPr>
            <a:r>
              <a:rPr lang="en-US" dirty="0">
                <a:solidFill>
                  <a:schemeClr val="tx1"/>
                </a:solidFill>
              </a:rPr>
              <a:t>Best Concept </a:t>
            </a:r>
          </a:p>
          <a:p>
            <a:pPr marL="742950" indent="-742950">
              <a:buAutoNum type="arabicPeriod"/>
            </a:pPr>
            <a:r>
              <a:rPr lang="en-US" dirty="0">
                <a:solidFill>
                  <a:schemeClr val="tx1"/>
                </a:solidFill>
              </a:rPr>
              <a:t>Best Model or Prototype</a:t>
            </a:r>
          </a:p>
          <a:p>
            <a:pPr marL="742950" indent="-742950">
              <a:buFont typeface="Arial" charset="0"/>
              <a:buAutoNum type="arabicPeriod"/>
            </a:pPr>
            <a:r>
              <a:rPr lang="en-US" dirty="0">
                <a:solidFill>
                  <a:schemeClr val="tx1"/>
                </a:solidFill>
              </a:rPr>
              <a:t>Best Research project</a:t>
            </a:r>
          </a:p>
          <a:p>
            <a:pPr marL="742950" indent="-742950">
              <a:buFont typeface="Arial" charset="0"/>
              <a:buAutoNum type="arabicPeriod"/>
            </a:pPr>
            <a:r>
              <a:rPr lang="en-US" dirty="0">
                <a:solidFill>
                  <a:schemeClr val="tx1"/>
                </a:solidFill>
              </a:rPr>
              <a:t>Data Science</a:t>
            </a:r>
          </a:p>
          <a:p>
            <a:pPr marL="742950" indent="-742950">
              <a:buFont typeface="Arial" charset="0"/>
              <a:buAutoNum type="arabicPeriod"/>
            </a:pPr>
            <a:r>
              <a:rPr lang="en-US" dirty="0">
                <a:solidFill>
                  <a:schemeClr val="tx1"/>
                </a:solidFill>
              </a:rPr>
              <a:t>Future of Business (new) </a:t>
            </a:r>
          </a:p>
          <a:p>
            <a:pPr marL="742950" indent="-742950">
              <a:buFont typeface="Arial" charset="0"/>
              <a:buAutoNum type="arabicPeriod"/>
            </a:pPr>
            <a:endParaRPr lang="en-US" dirty="0">
              <a:solidFill>
                <a:schemeClr val="tx1"/>
              </a:solidFill>
            </a:endParaRPr>
          </a:p>
          <a:p>
            <a:pPr marL="742950" indent="-742950">
              <a:buFont typeface="Arial" charset="0"/>
              <a:buAutoNum type="arabicPeriod"/>
            </a:pPr>
            <a:endParaRPr lang="en-US" dirty="0">
              <a:solidFill>
                <a:schemeClr val="tx1"/>
              </a:solidFill>
            </a:endParaRPr>
          </a:p>
          <a:p>
            <a:pPr marL="742950" indent="-742950">
              <a:buAutoNum type="arabicPeriod"/>
            </a:pPr>
            <a:endParaRPr lang="en-US" dirty="0">
              <a:solidFill>
                <a:schemeClr val="tx1"/>
              </a:solidFill>
            </a:endParaRPr>
          </a:p>
          <a:p>
            <a:pPr marL="742950" indent="-742950">
              <a:buAutoNum type="arabicPeriod"/>
            </a:pPr>
            <a:endParaRPr lang="en-US" dirty="0">
              <a:solidFill>
                <a:schemeClr val="tx1"/>
              </a:solidFill>
            </a:endParaRPr>
          </a:p>
          <a:p>
            <a:pPr marL="0" indent="0">
              <a:buNone/>
            </a:pPr>
            <a:r>
              <a:rPr lang="en-US" dirty="0">
                <a:solidFill>
                  <a:schemeClr val="tx1"/>
                </a:solidFill>
              </a:rPr>
              <a:t>	</a:t>
            </a:r>
            <a:endParaRPr lang="en-GB" dirty="0"/>
          </a:p>
          <a:p>
            <a:pPr marL="0" indent="0" fontAlgn="auto">
              <a:spcAft>
                <a:spcPts val="0"/>
              </a:spcAft>
              <a:buNone/>
              <a:defRPr/>
            </a:pPr>
            <a:endParaRPr lang="en-GB" dirty="0"/>
          </a:p>
        </p:txBody>
      </p:sp>
      <p:sp>
        <p:nvSpPr>
          <p:cNvPr id="8" name="Rectangle 7"/>
          <p:cNvSpPr/>
          <p:nvPr/>
        </p:nvSpPr>
        <p:spPr>
          <a:xfrm>
            <a:off x="0" y="1"/>
            <a:ext cx="12192000" cy="436033"/>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7" name="Content Placeholder 5"/>
          <p:cNvSpPr txBox="1">
            <a:spLocks/>
          </p:cNvSpPr>
          <p:nvPr/>
        </p:nvSpPr>
        <p:spPr>
          <a:xfrm>
            <a:off x="7414685" y="2992968"/>
            <a:ext cx="4184649" cy="132503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endParaRPr lang="en-US" sz="2133" dirty="0"/>
          </a:p>
        </p:txBody>
      </p:sp>
      <p:sp>
        <p:nvSpPr>
          <p:cNvPr id="16393" name="TextBox 2"/>
          <p:cNvSpPr txBox="1">
            <a:spLocks noChangeArrowheads="1"/>
          </p:cNvSpPr>
          <p:nvPr/>
        </p:nvSpPr>
        <p:spPr bwMode="auto">
          <a:xfrm>
            <a:off x="2293749" y="534101"/>
            <a:ext cx="100108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charset="0"/>
              </a:defRPr>
            </a:lvl1pPr>
            <a:lvl2pPr marL="742950" indent="-285750">
              <a:defRPr>
                <a:solidFill>
                  <a:schemeClr val="tx1"/>
                </a:solidFill>
                <a:latin typeface="Corbel" charset="0"/>
              </a:defRPr>
            </a:lvl2pPr>
            <a:lvl3pPr marL="1143000" indent="-228600">
              <a:defRPr>
                <a:solidFill>
                  <a:schemeClr val="tx1"/>
                </a:solidFill>
                <a:latin typeface="Corbel" charset="0"/>
              </a:defRPr>
            </a:lvl3pPr>
            <a:lvl4pPr marL="1600200" indent="-228600">
              <a:defRPr>
                <a:solidFill>
                  <a:schemeClr val="tx1"/>
                </a:solidFill>
                <a:latin typeface="Corbel" charset="0"/>
              </a:defRPr>
            </a:lvl4pPr>
            <a:lvl5pPr marL="2057400" indent="-228600">
              <a:defRPr>
                <a:solidFill>
                  <a:schemeClr val="tx1"/>
                </a:solidFill>
                <a:latin typeface="Corbel" charset="0"/>
              </a:defRPr>
            </a:lvl5pPr>
            <a:lvl6pPr marL="2514600" indent="-228600" defTabSz="457200" fontAlgn="base">
              <a:spcBef>
                <a:spcPct val="0"/>
              </a:spcBef>
              <a:spcAft>
                <a:spcPct val="0"/>
              </a:spcAft>
              <a:defRPr>
                <a:solidFill>
                  <a:schemeClr val="tx1"/>
                </a:solidFill>
                <a:latin typeface="Corbel" charset="0"/>
              </a:defRPr>
            </a:lvl6pPr>
            <a:lvl7pPr marL="2971800" indent="-228600" defTabSz="457200" fontAlgn="base">
              <a:spcBef>
                <a:spcPct val="0"/>
              </a:spcBef>
              <a:spcAft>
                <a:spcPct val="0"/>
              </a:spcAft>
              <a:defRPr>
                <a:solidFill>
                  <a:schemeClr val="tx1"/>
                </a:solidFill>
                <a:latin typeface="Corbel" charset="0"/>
              </a:defRPr>
            </a:lvl7pPr>
            <a:lvl8pPr marL="3429000" indent="-228600" defTabSz="457200" fontAlgn="base">
              <a:spcBef>
                <a:spcPct val="0"/>
              </a:spcBef>
              <a:spcAft>
                <a:spcPct val="0"/>
              </a:spcAft>
              <a:defRPr>
                <a:solidFill>
                  <a:schemeClr val="tx1"/>
                </a:solidFill>
                <a:latin typeface="Corbel" charset="0"/>
              </a:defRPr>
            </a:lvl8pPr>
            <a:lvl9pPr marL="3886200" indent="-228600" defTabSz="457200" fontAlgn="base">
              <a:spcBef>
                <a:spcPct val="0"/>
              </a:spcBef>
              <a:spcAft>
                <a:spcPct val="0"/>
              </a:spcAft>
              <a:defRPr>
                <a:solidFill>
                  <a:schemeClr val="tx1"/>
                </a:solidFill>
                <a:latin typeface="Corbel" charset="0"/>
              </a:defRPr>
            </a:lvl9pPr>
          </a:lstStyle>
          <a:p>
            <a:pPr eaLnBrk="1" hangingPunct="1"/>
            <a:r>
              <a:rPr lang="en-US" altLang="en-US" sz="4800" b="1">
                <a:solidFill>
                  <a:srgbClr val="02C8ED"/>
                </a:solidFill>
              </a:rPr>
              <a:t>17-19 </a:t>
            </a:r>
            <a:r>
              <a:rPr lang="en-US" altLang="en-US" sz="4800" b="1" dirty="0">
                <a:solidFill>
                  <a:srgbClr val="02C8ED"/>
                </a:solidFill>
              </a:rPr>
              <a:t>? Choose from these categories</a:t>
            </a:r>
          </a:p>
        </p:txBody>
      </p:sp>
      <p:sp>
        <p:nvSpPr>
          <p:cNvPr id="2" name="Rectangle 1"/>
          <p:cNvSpPr/>
          <p:nvPr/>
        </p:nvSpPr>
        <p:spPr>
          <a:xfrm>
            <a:off x="266700" y="1592621"/>
            <a:ext cx="11925300" cy="646331"/>
          </a:xfrm>
          <a:prstGeom prst="rect">
            <a:avLst/>
          </a:prstGeom>
        </p:spPr>
        <p:txBody>
          <a:bodyPr wrap="square">
            <a:spAutoFit/>
          </a:bodyPr>
          <a:lstStyle/>
          <a:p>
            <a:pPr defTabSz="457200"/>
            <a:endParaRPr lang="en-US" dirty="0">
              <a:solidFill>
                <a:prstClr val="white"/>
              </a:solidFill>
            </a:endParaRPr>
          </a:p>
          <a:p>
            <a:pPr defTabSz="457200"/>
            <a:endParaRPr lang="en-US" dirty="0">
              <a:solidFill>
                <a:prstClr val="white"/>
              </a:solidFill>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702" y="352583"/>
            <a:ext cx="1890233" cy="1194031"/>
          </a:xfrm>
          <a:prstGeom prst="rect">
            <a:avLst/>
          </a:prstGeom>
        </p:spPr>
      </p:pic>
    </p:spTree>
    <p:extLst>
      <p:ext uri="{BB962C8B-B14F-4D97-AF65-F5344CB8AC3E}">
        <p14:creationId xmlns:p14="http://schemas.microsoft.com/office/powerpoint/2010/main" val="122996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2C8E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0223" y="499533"/>
            <a:ext cx="10554586" cy="1658198"/>
          </a:xfrm>
        </p:spPr>
        <p:txBody>
          <a:bodyPr>
            <a:normAutofit/>
          </a:bodyPr>
          <a:lstStyle/>
          <a:p>
            <a:pPr algn="ctr"/>
            <a:r>
              <a:rPr lang="en-US" sz="4000" b="1" spc="300" dirty="0">
                <a:solidFill>
                  <a:schemeClr val="bg1"/>
                </a:solidFill>
              </a:rPr>
              <a:t>Challenge 2</a:t>
            </a:r>
            <a:br>
              <a:rPr lang="en-US" sz="4000" spc="300" dirty="0">
                <a:solidFill>
                  <a:schemeClr val="bg1"/>
                </a:solidFill>
              </a:rPr>
            </a:br>
            <a:r>
              <a:rPr lang="en-US" sz="4000" spc="300" dirty="0">
                <a:solidFill>
                  <a:schemeClr val="bg1"/>
                </a:solidFill>
              </a:rPr>
              <a:t>You are experts in Education</a:t>
            </a:r>
          </a:p>
        </p:txBody>
      </p:sp>
      <p:pic>
        <p:nvPicPr>
          <p:cNvPr id="4" name="Content Placeholder 16" descr="hull pic kids .jpg"/>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1274392" y="2114739"/>
            <a:ext cx="9806247" cy="4167908"/>
          </a:xfrm>
          <a:prstGeom prst="rect">
            <a:avLst/>
          </a:prstGeom>
        </p:spPr>
      </p:pic>
    </p:spTree>
    <p:extLst>
      <p:ext uri="{BB962C8B-B14F-4D97-AF65-F5344CB8AC3E}">
        <p14:creationId xmlns:p14="http://schemas.microsoft.com/office/powerpoint/2010/main" val="220563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2660"/>
            <a:ext cx="10515600" cy="1158028"/>
          </a:xfrm>
        </p:spPr>
        <p:txBody>
          <a:bodyPr>
            <a:normAutofit fontScale="90000"/>
          </a:bodyPr>
          <a:lstStyle/>
          <a:p>
            <a:r>
              <a:rPr lang="en-US" b="1" spc="300" dirty="0"/>
              <a:t>Challenge 2 - </a:t>
            </a:r>
            <a:r>
              <a:rPr lang="en-US" spc="300" dirty="0"/>
              <a:t>What changes would you make to Education Policy? </a:t>
            </a:r>
          </a:p>
        </p:txBody>
      </p:sp>
      <p:sp>
        <p:nvSpPr>
          <p:cNvPr id="3" name="Content Placeholder 2"/>
          <p:cNvSpPr>
            <a:spLocks noGrp="1"/>
          </p:cNvSpPr>
          <p:nvPr>
            <p:ph idx="1"/>
          </p:nvPr>
        </p:nvSpPr>
        <p:spPr>
          <a:xfrm>
            <a:off x="676656" y="2210147"/>
            <a:ext cx="10753725" cy="3766185"/>
          </a:xfrm>
        </p:spPr>
        <p:txBody>
          <a:bodyPr/>
          <a:lstStyle/>
          <a:p>
            <a:r>
              <a:rPr lang="en-US" dirty="0"/>
              <a:t>We will give you: </a:t>
            </a:r>
          </a:p>
          <a:p>
            <a:r>
              <a:rPr lang="en-US" dirty="0"/>
              <a:t>Data on student achievement in secondary education of two schools for performance in two distinct subjects: Mathematics and Portuguese language</a:t>
            </a:r>
          </a:p>
          <a:p>
            <a:r>
              <a:rPr lang="en-US" dirty="0"/>
              <a:t>Variables such as student grades, demographic, social , school related features</a:t>
            </a:r>
          </a:p>
          <a:p>
            <a:r>
              <a:rPr lang="en-US" b="1" dirty="0"/>
              <a:t>Your challenge is to use the data to suggest changes in policy which would benefit schools and students</a:t>
            </a:r>
          </a:p>
          <a:p>
            <a:endParaRPr lang="en-US" dirty="0"/>
          </a:p>
          <a:p>
            <a:endParaRPr lang="en-US" dirty="0"/>
          </a:p>
        </p:txBody>
      </p:sp>
      <p:sp>
        <p:nvSpPr>
          <p:cNvPr id="4" name="Rectangle 3">
            <a:extLst>
              <a:ext uri="{FF2B5EF4-FFF2-40B4-BE49-F238E27FC236}">
                <a16:creationId xmlns:a16="http://schemas.microsoft.com/office/drawing/2014/main" id="{B9DECA0B-3E2E-4C2C-831D-09935946E36C}"/>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1863923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902146"/>
          </a:xfrm>
        </p:spPr>
        <p:txBody>
          <a:bodyPr/>
          <a:lstStyle/>
          <a:p>
            <a:r>
              <a:rPr lang="en-US" spc="300" dirty="0"/>
              <a:t>Challenge 2 – The approach</a:t>
            </a:r>
          </a:p>
        </p:txBody>
      </p:sp>
      <p:sp>
        <p:nvSpPr>
          <p:cNvPr id="3" name="Content Placeholder 2"/>
          <p:cNvSpPr>
            <a:spLocks noGrp="1"/>
          </p:cNvSpPr>
          <p:nvPr>
            <p:ph idx="1"/>
          </p:nvPr>
        </p:nvSpPr>
        <p:spPr>
          <a:xfrm>
            <a:off x="838200" y="1465783"/>
            <a:ext cx="10515600" cy="4949194"/>
          </a:xfrm>
        </p:spPr>
        <p:txBody>
          <a:bodyPr>
            <a:normAutofit fontScale="55000" lnSpcReduction="20000"/>
          </a:bodyPr>
          <a:lstStyle/>
          <a:p>
            <a:pPr marL="0" indent="0">
              <a:buNone/>
            </a:pPr>
            <a:r>
              <a:rPr lang="en-US" b="1" dirty="0">
                <a:solidFill>
                  <a:srgbClr val="ED208B"/>
                </a:solidFill>
              </a:rPr>
              <a:t>1.Explore</a:t>
            </a:r>
          </a:p>
          <a:p>
            <a:pPr marL="0" indent="0">
              <a:buNone/>
            </a:pPr>
            <a:r>
              <a:rPr lang="en-US" dirty="0"/>
              <a:t>• What can you infer from this dataset.</a:t>
            </a:r>
          </a:p>
          <a:p>
            <a:pPr marL="0" indent="0">
              <a:buNone/>
            </a:pPr>
            <a:r>
              <a:rPr lang="en-US" dirty="0"/>
              <a:t>• Do the schools have anything in common?</a:t>
            </a:r>
          </a:p>
          <a:p>
            <a:pPr marL="0" indent="0">
              <a:buNone/>
            </a:pPr>
            <a:r>
              <a:rPr lang="en-US" dirty="0"/>
              <a:t>• Do the high performers in each class have something in common?</a:t>
            </a:r>
          </a:p>
          <a:p>
            <a:pPr marL="0" indent="0">
              <a:buNone/>
            </a:pPr>
            <a:endParaRPr lang="en-US" b="1" dirty="0"/>
          </a:p>
          <a:p>
            <a:pPr marL="0" indent="0">
              <a:buNone/>
            </a:pPr>
            <a:r>
              <a:rPr lang="en-US" b="1" dirty="0">
                <a:solidFill>
                  <a:srgbClr val="ED208B"/>
                </a:solidFill>
              </a:rPr>
              <a:t>2.Compare/Analysis</a:t>
            </a:r>
          </a:p>
          <a:p>
            <a:pPr marL="0" indent="0">
              <a:buNone/>
            </a:pPr>
            <a:r>
              <a:rPr lang="en-US" dirty="0"/>
              <a:t>• Compare the performance of the two Schools in their performance achievement</a:t>
            </a:r>
          </a:p>
          <a:p>
            <a:pPr marL="0" indent="0">
              <a:buNone/>
            </a:pPr>
            <a:r>
              <a:rPr lang="en-US" dirty="0"/>
              <a:t>in Mathematics. What did you learn?</a:t>
            </a:r>
          </a:p>
          <a:p>
            <a:pPr marL="0" indent="0">
              <a:buNone/>
            </a:pPr>
            <a:r>
              <a:rPr lang="en-US" dirty="0"/>
              <a:t>• Repeat the exercise for Portuguese?</a:t>
            </a:r>
          </a:p>
          <a:p>
            <a:pPr marL="0" indent="0">
              <a:buNone/>
            </a:pPr>
            <a:r>
              <a:rPr lang="en-US" dirty="0"/>
              <a:t>• Investigate which are the most important attributes impacting the final grade?</a:t>
            </a:r>
          </a:p>
          <a:p>
            <a:pPr marL="0" indent="0">
              <a:buNone/>
            </a:pPr>
            <a:endParaRPr lang="en-US" b="1" dirty="0"/>
          </a:p>
          <a:p>
            <a:pPr marL="0" indent="0">
              <a:buNone/>
            </a:pPr>
            <a:r>
              <a:rPr lang="en-US" b="1" dirty="0">
                <a:solidFill>
                  <a:srgbClr val="ED208B"/>
                </a:solidFill>
              </a:rPr>
              <a:t>3. Summary</a:t>
            </a:r>
          </a:p>
          <a:p>
            <a:pPr marL="0" indent="0">
              <a:buNone/>
            </a:pPr>
            <a:r>
              <a:rPr lang="en-US" dirty="0"/>
              <a:t>• If given the opportunity, what additional pieces of information/attributes would</a:t>
            </a:r>
          </a:p>
          <a:p>
            <a:pPr marL="0" indent="0">
              <a:buNone/>
            </a:pPr>
            <a:r>
              <a:rPr lang="en-US" dirty="0"/>
              <a:t>you have captured for this study? Why?</a:t>
            </a:r>
          </a:p>
          <a:p>
            <a:pPr marL="0" indent="0">
              <a:buNone/>
            </a:pPr>
            <a:endParaRPr lang="en-US" dirty="0"/>
          </a:p>
          <a:p>
            <a:pPr marL="0" indent="0">
              <a:buNone/>
            </a:pPr>
            <a:r>
              <a:rPr lang="en-US" b="1" dirty="0"/>
              <a:t>• Based on what you have learnt from this data analysis exercise, what changes would you suggest the government makes to its Education policies?</a:t>
            </a:r>
          </a:p>
        </p:txBody>
      </p:sp>
      <p:sp>
        <p:nvSpPr>
          <p:cNvPr id="4" name="Rectangle 3">
            <a:extLst>
              <a:ext uri="{FF2B5EF4-FFF2-40B4-BE49-F238E27FC236}">
                <a16:creationId xmlns:a16="http://schemas.microsoft.com/office/drawing/2014/main" id="{1801699A-4B8F-45EF-B3BE-F24152153837}"/>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56189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2C8E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67861"/>
          </a:xfrm>
        </p:spPr>
        <p:txBody>
          <a:bodyPr>
            <a:normAutofit fontScale="90000"/>
          </a:bodyPr>
          <a:lstStyle/>
          <a:p>
            <a:pPr algn="ctr"/>
            <a:r>
              <a:rPr lang="en-US" b="1" spc="300" dirty="0">
                <a:solidFill>
                  <a:schemeClr val="bg1"/>
                </a:solidFill>
              </a:rPr>
              <a:t>Challenge 3</a:t>
            </a:r>
            <a:br>
              <a:rPr lang="en-US" b="1" spc="300" dirty="0">
                <a:solidFill>
                  <a:schemeClr val="bg1"/>
                </a:solidFill>
              </a:rPr>
            </a:br>
            <a:r>
              <a:rPr lang="en-US" spc="300" dirty="0">
                <a:solidFill>
                  <a:schemeClr val="bg1"/>
                </a:solidFill>
              </a:rPr>
              <a:t>Can you help the USA reduce violent crime? </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27285" y="2319912"/>
            <a:ext cx="6308491" cy="3954706"/>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4159" y="3331132"/>
            <a:ext cx="2114532" cy="1981273"/>
          </a:xfrm>
          <a:prstGeom prst="rect">
            <a:avLst/>
          </a:prstGeom>
        </p:spPr>
      </p:pic>
    </p:spTree>
    <p:extLst>
      <p:ext uri="{BB962C8B-B14F-4D97-AF65-F5344CB8AC3E}">
        <p14:creationId xmlns:p14="http://schemas.microsoft.com/office/powerpoint/2010/main" val="634360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2559"/>
            <a:ext cx="10515600" cy="1078129"/>
          </a:xfrm>
        </p:spPr>
        <p:txBody>
          <a:bodyPr>
            <a:normAutofit fontScale="90000"/>
          </a:bodyPr>
          <a:lstStyle/>
          <a:p>
            <a:r>
              <a:rPr lang="en-US" spc="300" dirty="0"/>
              <a:t>Challenge 3 - What changes would reduce violent crime? </a:t>
            </a:r>
          </a:p>
        </p:txBody>
      </p:sp>
      <p:sp>
        <p:nvSpPr>
          <p:cNvPr id="3" name="Content Placeholder 2"/>
          <p:cNvSpPr>
            <a:spLocks noGrp="1"/>
          </p:cNvSpPr>
          <p:nvPr>
            <p:ph idx="1"/>
          </p:nvPr>
        </p:nvSpPr>
        <p:spPr>
          <a:xfrm>
            <a:off x="676656" y="2273968"/>
            <a:ext cx="10753725" cy="3503897"/>
          </a:xfrm>
        </p:spPr>
        <p:txBody>
          <a:bodyPr>
            <a:normAutofit lnSpcReduction="10000"/>
          </a:bodyPr>
          <a:lstStyle/>
          <a:p>
            <a:r>
              <a:rPr lang="en-US" dirty="0"/>
              <a:t>We will give you: </a:t>
            </a:r>
          </a:p>
          <a:p>
            <a:r>
              <a:rPr lang="en-US" dirty="0"/>
              <a:t>Socio-economic data from the 1990 US Census, law enforcement data from the 1990 US LEMAS survey, and crime data from the 1995 FBI UCR.</a:t>
            </a:r>
          </a:p>
          <a:p>
            <a:r>
              <a:rPr lang="en-US" dirty="0"/>
              <a:t>The variables will include State, Income, Community, Race,</a:t>
            </a:r>
          </a:p>
          <a:p>
            <a:r>
              <a:rPr lang="en-US" dirty="0"/>
              <a:t>Income, Age, Education, Housing, Police, etc.</a:t>
            </a:r>
          </a:p>
          <a:p>
            <a:r>
              <a:rPr lang="en-US" dirty="0"/>
              <a:t>The Challenge is to </a:t>
            </a:r>
            <a:r>
              <a:rPr lang="en-US" dirty="0" err="1"/>
              <a:t>analyse</a:t>
            </a:r>
            <a:r>
              <a:rPr lang="en-US" dirty="0"/>
              <a:t> the data and advise the US government on ways to reduce violent crimes?</a:t>
            </a:r>
          </a:p>
        </p:txBody>
      </p:sp>
      <p:sp>
        <p:nvSpPr>
          <p:cNvPr id="4" name="Rectangle 3">
            <a:extLst>
              <a:ext uri="{FF2B5EF4-FFF2-40B4-BE49-F238E27FC236}">
                <a16:creationId xmlns:a16="http://schemas.microsoft.com/office/drawing/2014/main" id="{711FBA96-650E-47F9-9432-B79561537587}"/>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2092673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986367"/>
          </a:xfrm>
        </p:spPr>
        <p:txBody>
          <a:bodyPr/>
          <a:lstStyle/>
          <a:p>
            <a:r>
              <a:rPr lang="en-US" spc="300" dirty="0"/>
              <a:t>Challenge 3 – The Approach</a:t>
            </a:r>
          </a:p>
        </p:txBody>
      </p:sp>
      <p:sp>
        <p:nvSpPr>
          <p:cNvPr id="3" name="Content Placeholder 2"/>
          <p:cNvSpPr>
            <a:spLocks noGrp="1"/>
          </p:cNvSpPr>
          <p:nvPr>
            <p:ph idx="1"/>
          </p:nvPr>
        </p:nvSpPr>
        <p:spPr>
          <a:xfrm>
            <a:off x="676656" y="1485900"/>
            <a:ext cx="10753725" cy="4730602"/>
          </a:xfrm>
        </p:spPr>
        <p:txBody>
          <a:bodyPr>
            <a:normAutofit fontScale="70000" lnSpcReduction="20000"/>
          </a:bodyPr>
          <a:lstStyle/>
          <a:p>
            <a:pPr marL="0" indent="0">
              <a:buNone/>
            </a:pPr>
            <a:r>
              <a:rPr lang="en-US" b="1" dirty="0">
                <a:solidFill>
                  <a:srgbClr val="ED208B"/>
                </a:solidFill>
              </a:rPr>
              <a:t>Explore</a:t>
            </a:r>
          </a:p>
          <a:p>
            <a:r>
              <a:rPr lang="en-US" dirty="0"/>
              <a:t>What can you infer from this dataset.</a:t>
            </a:r>
          </a:p>
          <a:p>
            <a:r>
              <a:rPr lang="en-US" dirty="0"/>
              <a:t>Compare each State against one another? What did you learn?</a:t>
            </a:r>
          </a:p>
          <a:p>
            <a:endParaRPr lang="en-US" b="1" dirty="0"/>
          </a:p>
          <a:p>
            <a:pPr marL="0" indent="0">
              <a:buNone/>
            </a:pPr>
            <a:r>
              <a:rPr lang="en-US" b="1" dirty="0">
                <a:solidFill>
                  <a:srgbClr val="ED208B"/>
                </a:solidFill>
              </a:rPr>
              <a:t>Compare/Analysis</a:t>
            </a:r>
          </a:p>
          <a:p>
            <a:r>
              <a:rPr lang="en-US" dirty="0"/>
              <a:t>Investigate which are the most important attributes impacting the total number</a:t>
            </a:r>
          </a:p>
          <a:p>
            <a:r>
              <a:rPr lang="en-US" dirty="0"/>
              <a:t>of violent crimes?</a:t>
            </a:r>
          </a:p>
          <a:p>
            <a:endParaRPr lang="en-US" b="1" dirty="0"/>
          </a:p>
          <a:p>
            <a:pPr marL="0" indent="0">
              <a:buNone/>
            </a:pPr>
            <a:r>
              <a:rPr lang="en-US" b="1" dirty="0">
                <a:solidFill>
                  <a:srgbClr val="ED208B"/>
                </a:solidFill>
              </a:rPr>
              <a:t>Summary</a:t>
            </a:r>
          </a:p>
          <a:p>
            <a:pPr marL="0" indent="0">
              <a:buNone/>
            </a:pPr>
            <a:r>
              <a:rPr lang="en-US" dirty="0"/>
              <a:t>• If given the opportunity, what additional pieces of information/attributes would you have captured for this study? Why?</a:t>
            </a:r>
          </a:p>
          <a:p>
            <a:pPr marL="0" indent="0">
              <a:buNone/>
            </a:pPr>
            <a:endParaRPr lang="en-US" dirty="0"/>
          </a:p>
          <a:p>
            <a:pPr marL="0" indent="0">
              <a:buNone/>
            </a:pPr>
            <a:r>
              <a:rPr lang="en-US" dirty="0"/>
              <a:t>• </a:t>
            </a:r>
            <a:r>
              <a:rPr lang="en-US" b="1" dirty="0"/>
              <a:t>Based on what you have learnt from this data analysis exercise, how would you advise the US government on reducing violent crimes?</a:t>
            </a:r>
          </a:p>
        </p:txBody>
      </p:sp>
      <p:sp>
        <p:nvSpPr>
          <p:cNvPr id="4" name="Rectangle 3">
            <a:extLst>
              <a:ext uri="{FF2B5EF4-FFF2-40B4-BE49-F238E27FC236}">
                <a16:creationId xmlns:a16="http://schemas.microsoft.com/office/drawing/2014/main" id="{C1B39B33-7835-4575-B18E-69F41CD2BA84}"/>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107774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300" dirty="0">
                <a:solidFill>
                  <a:srgbClr val="ED208B"/>
                </a:solidFill>
              </a:rPr>
              <a:t>Data Science Theory</a:t>
            </a:r>
            <a:br>
              <a:rPr lang="en-US" b="1" spc="300" dirty="0">
                <a:solidFill>
                  <a:srgbClr val="ED208B"/>
                </a:solidFill>
              </a:rPr>
            </a:br>
            <a:r>
              <a:rPr lang="en-US" sz="1800" b="1" spc="300" dirty="0">
                <a:solidFill>
                  <a:srgbClr val="ED208B"/>
                </a:solidFill>
              </a:rPr>
              <a:t>Learning The Basics of Data Science</a:t>
            </a:r>
          </a:p>
        </p:txBody>
      </p:sp>
      <p:sp>
        <p:nvSpPr>
          <p:cNvPr id="8" name="Content Placeholder 2"/>
          <p:cNvSpPr>
            <a:spLocks noGrp="1"/>
          </p:cNvSpPr>
          <p:nvPr>
            <p:ph idx="1"/>
          </p:nvPr>
        </p:nvSpPr>
        <p:spPr>
          <a:xfrm>
            <a:off x="951129" y="3122806"/>
            <a:ext cx="3408726" cy="2716364"/>
          </a:xfrm>
        </p:spPr>
        <p:txBody>
          <a:bodyPr>
            <a:noAutofit/>
          </a:bodyPr>
          <a:lstStyle/>
          <a:p>
            <a:r>
              <a:rPr lang="en-US" sz="1600" b="1" dirty="0">
                <a:solidFill>
                  <a:schemeClr val="tx1"/>
                </a:solidFill>
              </a:rPr>
              <a:t>Exploratory Data Analysis. </a:t>
            </a:r>
            <a:r>
              <a:rPr lang="en-US" sz="1600" dirty="0">
                <a:solidFill>
                  <a:schemeClr val="tx1"/>
                </a:solidFill>
              </a:rPr>
              <a:t>The essential exploratory techniques for summarizing data.</a:t>
            </a:r>
          </a:p>
          <a:p>
            <a:pPr marL="228600" lvl="2">
              <a:spcBef>
                <a:spcPts val="1000"/>
              </a:spcBef>
            </a:pPr>
            <a:r>
              <a:rPr lang="en-US" sz="1600" b="1" dirty="0">
                <a:solidFill>
                  <a:schemeClr val="tx1"/>
                </a:solidFill>
              </a:rPr>
              <a:t>Data Visualization. </a:t>
            </a:r>
            <a:r>
              <a:rPr lang="en-US" sz="1600" dirty="0">
                <a:solidFill>
                  <a:schemeClr val="tx1"/>
                </a:solidFill>
              </a:rPr>
              <a:t>Learn in-depth concepts, methods, and applications of pattern discovery in data mining. </a:t>
            </a:r>
            <a:endParaRPr lang="en-US" sz="1600" b="1" dirty="0">
              <a:solidFill>
                <a:schemeClr val="tx1"/>
              </a:solidFill>
            </a:endParaRPr>
          </a:p>
          <a:p>
            <a:r>
              <a:rPr lang="en-US" sz="1600" b="1" dirty="0">
                <a:solidFill>
                  <a:schemeClr val="tx1"/>
                </a:solidFill>
              </a:rPr>
              <a:t>Getting and Cleaning Data. </a:t>
            </a:r>
            <a:r>
              <a:rPr lang="en-US" sz="1600" dirty="0">
                <a:solidFill>
                  <a:schemeClr val="tx1"/>
                </a:solidFill>
              </a:rPr>
              <a:t>It will also cover the basics of data cleaning and how to make data “tidy”. Tidy data dramatically speed downstream data analysis tasks. </a:t>
            </a:r>
            <a:endParaRPr lang="en-US" sz="1600" b="1" dirty="0">
              <a:solidFill>
                <a:schemeClr val="tx1"/>
              </a:solidFill>
            </a:endParaRPr>
          </a:p>
        </p:txBody>
      </p:sp>
      <p:pic>
        <p:nvPicPr>
          <p:cNvPr id="4" name="Picture 4" descr="Cours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034" y="2640388"/>
            <a:ext cx="2756917" cy="3951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upload.wikimedia.org/wikipedia/commons/thumb/f/fd/Udacity_Logo.svg/939px-Udacity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342" y="2161493"/>
            <a:ext cx="801500" cy="874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s://upload.wikimedia.org/wikipedia/commons/e/e5/EdX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3512" y="2318159"/>
            <a:ext cx="1504765" cy="71738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547914" y="3125846"/>
            <a:ext cx="3117954" cy="27163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Intro to Descriptive Statistics. </a:t>
            </a:r>
            <a:r>
              <a:rPr lang="en-US" sz="1600" dirty="0"/>
              <a:t>Teach you the basic concepts used to analyze  and describe outcomes from data.</a:t>
            </a:r>
            <a:endParaRPr lang="en-US" sz="1600" b="1" dirty="0"/>
          </a:p>
          <a:p>
            <a:r>
              <a:rPr lang="en-US" sz="1600" b="1" dirty="0"/>
              <a:t>Intro to Statistics. </a:t>
            </a:r>
            <a:r>
              <a:rPr lang="en-US" sz="1600" dirty="0"/>
              <a:t>Introduce techniques for visualizing relationships in data and extracting meaning from data.</a:t>
            </a:r>
            <a:endParaRPr lang="en-US" sz="1600" b="1" dirty="0"/>
          </a:p>
          <a:p>
            <a:r>
              <a:rPr lang="en-US" sz="1600" b="1" dirty="0"/>
              <a:t>Intro to Data Science. </a:t>
            </a:r>
            <a:r>
              <a:rPr lang="en-US" sz="1600" dirty="0"/>
              <a:t>This will give you the opportunity to sample and apply the basic techniques of data science.</a:t>
            </a:r>
            <a:endParaRPr lang="en-US" sz="1600" b="1" dirty="0"/>
          </a:p>
        </p:txBody>
      </p:sp>
      <p:sp>
        <p:nvSpPr>
          <p:cNvPr id="9" name="Content Placeholder 2"/>
          <p:cNvSpPr txBox="1">
            <a:spLocks/>
          </p:cNvSpPr>
          <p:nvPr/>
        </p:nvSpPr>
        <p:spPr>
          <a:xfrm>
            <a:off x="7853927" y="3130288"/>
            <a:ext cx="3327059" cy="2716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Statistical Thinking for Data Science and Analytics. </a:t>
            </a:r>
            <a:r>
              <a:rPr lang="en-US" sz="1600" dirty="0"/>
              <a:t>Learn how statistics plays a central role in the data science approach.</a:t>
            </a:r>
          </a:p>
          <a:p>
            <a:endParaRPr lang="en-US" sz="1600" b="1" dirty="0"/>
          </a:p>
        </p:txBody>
      </p:sp>
      <p:sp>
        <p:nvSpPr>
          <p:cNvPr id="10" name="Rectangle 9">
            <a:extLst>
              <a:ext uri="{FF2B5EF4-FFF2-40B4-BE49-F238E27FC236}">
                <a16:creationId xmlns:a16="http://schemas.microsoft.com/office/drawing/2014/main" id="{72ED941A-DCF1-4FA6-915B-49E756768475}"/>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1467573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300" dirty="0">
                <a:solidFill>
                  <a:srgbClr val="ED208B"/>
                </a:solidFill>
              </a:rPr>
              <a:t>Data Science Toolkit</a:t>
            </a:r>
            <a:br>
              <a:rPr lang="en-US" b="1" spc="300" dirty="0">
                <a:solidFill>
                  <a:srgbClr val="ED208B"/>
                </a:solidFill>
              </a:rPr>
            </a:br>
            <a:r>
              <a:rPr lang="en-US" sz="1800" b="1" spc="300" dirty="0" err="1">
                <a:solidFill>
                  <a:srgbClr val="ED208B"/>
                </a:solidFill>
              </a:rPr>
              <a:t>Analysing</a:t>
            </a:r>
            <a:r>
              <a:rPr lang="en-US" sz="1800" b="1" spc="300" dirty="0">
                <a:solidFill>
                  <a:srgbClr val="ED208B"/>
                </a:solidFill>
              </a:rPr>
              <a:t> data using Excel, R and Python.</a:t>
            </a:r>
            <a:endParaRPr lang="en-US" b="1" spc="300" dirty="0">
              <a:solidFill>
                <a:srgbClr val="ED208B"/>
              </a:solidFill>
            </a:endParaRPr>
          </a:p>
        </p:txBody>
      </p:sp>
      <p:sp>
        <p:nvSpPr>
          <p:cNvPr id="8" name="Content Placeholder 2"/>
          <p:cNvSpPr>
            <a:spLocks noGrp="1"/>
          </p:cNvSpPr>
          <p:nvPr>
            <p:ph idx="1"/>
          </p:nvPr>
        </p:nvSpPr>
        <p:spPr>
          <a:xfrm>
            <a:off x="6371806" y="3215304"/>
            <a:ext cx="2610000" cy="2716364"/>
          </a:xfrm>
        </p:spPr>
        <p:txBody>
          <a:bodyPr>
            <a:noAutofit/>
          </a:bodyPr>
          <a:lstStyle/>
          <a:p>
            <a:r>
              <a:rPr lang="en-US" sz="1600" b="1" dirty="0">
                <a:solidFill>
                  <a:schemeClr val="tx1"/>
                </a:solidFill>
              </a:rPr>
              <a:t>Python</a:t>
            </a:r>
            <a:r>
              <a:rPr lang="en-US" sz="1600" dirty="0">
                <a:solidFill>
                  <a:schemeClr val="tx1"/>
                </a:solidFill>
              </a:rPr>
              <a:t>. Learn the basics, and move on to create stunning visualizations.</a:t>
            </a:r>
          </a:p>
          <a:p>
            <a:r>
              <a:rPr lang="en-US" sz="1600" b="1" dirty="0">
                <a:solidFill>
                  <a:schemeClr val="tx1"/>
                </a:solidFill>
              </a:rPr>
              <a:t>Learn SQL. </a:t>
            </a:r>
            <a:r>
              <a:rPr lang="en-US" sz="1600" dirty="0">
                <a:solidFill>
                  <a:schemeClr val="tx1"/>
                </a:solidFill>
              </a:rPr>
              <a:t>Learn how to manipulate data stored in a database.</a:t>
            </a:r>
          </a:p>
        </p:txBody>
      </p:sp>
      <p:pic>
        <p:nvPicPr>
          <p:cNvPr id="4" name="Picture 4" descr="Cours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383" y="2883142"/>
            <a:ext cx="1511551" cy="216656"/>
          </a:xfrm>
          <a:prstGeom prst="rect">
            <a:avLst/>
          </a:prstGeom>
          <a:solidFill>
            <a:schemeClr val="bg1"/>
          </a:solidFill>
          <a:extLst/>
        </p:spPr>
      </p:pic>
      <p:pic>
        <p:nvPicPr>
          <p:cNvPr id="5" name="Picture 6" descr="https://upload.wikimedia.org/wikipedia/commons/thumb/f/fd/Udacity_Logo.svg/939px-Udacity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342" y="2191236"/>
            <a:ext cx="833146" cy="908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s://upload.wikimedia.org/wikipedia/commons/e/e5/EdX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8573" y="2506914"/>
            <a:ext cx="1243607" cy="59288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3708728" y="3215304"/>
            <a:ext cx="2610000" cy="27163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Intro to Data Analysis</a:t>
            </a:r>
            <a:r>
              <a:rPr lang="en-US" sz="1600" dirty="0"/>
              <a:t> (uses Python). Introduction to the world of data analysis. </a:t>
            </a:r>
          </a:p>
          <a:p>
            <a:r>
              <a:rPr lang="en-US" sz="1600" b="1" dirty="0"/>
              <a:t>Data Analysis with R </a:t>
            </a:r>
            <a:r>
              <a:rPr lang="en-US" sz="1600" dirty="0"/>
              <a:t>(in Collaboration with R). Exploratory data analysis is an approach for summarizing and visualizing the important characteristics of a data set. </a:t>
            </a:r>
            <a:endParaRPr lang="en-US" sz="1600" b="1" dirty="0"/>
          </a:p>
        </p:txBody>
      </p:sp>
      <p:sp>
        <p:nvSpPr>
          <p:cNvPr id="9" name="Content Placeholder 2"/>
          <p:cNvSpPr txBox="1">
            <a:spLocks/>
          </p:cNvSpPr>
          <p:nvPr/>
        </p:nvSpPr>
        <p:spPr>
          <a:xfrm>
            <a:off x="8921140" y="3215304"/>
            <a:ext cx="2610000" cy="27163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Introduction to Python for Data Science. </a:t>
            </a:r>
            <a:r>
              <a:rPr lang="en-US" sz="1600" dirty="0"/>
              <a:t>Learn the basics to create stunning visualizations.</a:t>
            </a:r>
          </a:p>
          <a:p>
            <a:r>
              <a:rPr lang="en-US" sz="1600" b="1" dirty="0"/>
              <a:t>Introduction to R for Data Science. </a:t>
            </a:r>
            <a:r>
              <a:rPr lang="en-US" sz="1600" dirty="0"/>
              <a:t>Learn the R programming language.</a:t>
            </a:r>
          </a:p>
          <a:p>
            <a:r>
              <a:rPr lang="en-US" sz="1600" b="1" dirty="0"/>
              <a:t>Analyzing and Visualizing Data with Excel. </a:t>
            </a:r>
            <a:r>
              <a:rPr lang="en-US" sz="1600" dirty="0"/>
              <a:t>Gather, analyze and visualize data.</a:t>
            </a:r>
          </a:p>
          <a:p>
            <a:r>
              <a:rPr lang="en-US" sz="1600" b="1" dirty="0"/>
              <a:t>Essential Statistics for Data Analysis using Excel. </a:t>
            </a:r>
            <a:r>
              <a:rPr lang="en-US" sz="1600" dirty="0"/>
              <a:t>Gain a solid understanding of statistics.</a:t>
            </a:r>
            <a:endParaRPr lang="en-US" sz="1600" b="1" dirty="0"/>
          </a:p>
        </p:txBody>
      </p:sp>
      <p:pic>
        <p:nvPicPr>
          <p:cNvPr id="10" name="Picture 2" descr="http://s3.amazonaws.com/codecademy-blog/assets/logo_blue_d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636" y="2752040"/>
            <a:ext cx="1653970" cy="347758"/>
          </a:xfrm>
          <a:prstGeom prst="rect">
            <a:avLst/>
          </a:prstGeom>
          <a:solidFill>
            <a:schemeClr val="bg1"/>
          </a:solidFill>
          <a:ln>
            <a:solidFill>
              <a:schemeClr val="bg1"/>
            </a:solidFill>
          </a:ln>
        </p:spPr>
      </p:pic>
      <p:sp>
        <p:nvSpPr>
          <p:cNvPr id="11" name="Content Placeholder 2"/>
          <p:cNvSpPr txBox="1">
            <a:spLocks/>
          </p:cNvSpPr>
          <p:nvPr/>
        </p:nvSpPr>
        <p:spPr>
          <a:xfrm>
            <a:off x="1044102" y="3202668"/>
            <a:ext cx="2611548" cy="27163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R Programming. </a:t>
            </a:r>
            <a:r>
              <a:rPr lang="en-US" sz="1600" dirty="0"/>
              <a:t>Learn how to program in R and how to use R for effective data analysis</a:t>
            </a:r>
          </a:p>
          <a:p>
            <a:r>
              <a:rPr lang="en-US" sz="1600" b="1" dirty="0"/>
              <a:t>The R Programming Environment.</a:t>
            </a:r>
            <a:r>
              <a:rPr lang="en-US" sz="1600" dirty="0"/>
              <a:t> A</a:t>
            </a:r>
            <a:r>
              <a:rPr lang="en-US" sz="1600" b="1" dirty="0"/>
              <a:t> </a:t>
            </a:r>
            <a:r>
              <a:rPr lang="en-US" sz="1600" dirty="0"/>
              <a:t>rigorous introduction to the R programming language, with a particular focus on using R for software development in a data science setting. </a:t>
            </a:r>
          </a:p>
        </p:txBody>
      </p:sp>
      <p:sp>
        <p:nvSpPr>
          <p:cNvPr id="12" name="Rectangle 11">
            <a:extLst>
              <a:ext uri="{FF2B5EF4-FFF2-40B4-BE49-F238E27FC236}">
                <a16:creationId xmlns:a16="http://schemas.microsoft.com/office/drawing/2014/main" id="{BA44624B-789A-4AD4-9248-78C858D3F2C0}"/>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11846635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a:spLocks noGrp="1" noChangeArrowheads="1"/>
          </p:cNvSpPr>
          <p:nvPr>
            <p:ph type="title"/>
          </p:nvPr>
        </p:nvSpPr>
        <p:spPr>
          <a:xfrm>
            <a:off x="2423092" y="629097"/>
            <a:ext cx="8016307" cy="1143000"/>
          </a:xfrm>
          <a:noFill/>
        </p:spPr>
        <p:txBody>
          <a:bodyPr>
            <a:normAutofit/>
          </a:bodyPr>
          <a:lstStyle/>
          <a:p>
            <a:pPr eaLnBrk="1" hangingPunct="1"/>
            <a:r>
              <a:rPr lang="en-US" b="1" spc="300" dirty="0">
                <a:solidFill>
                  <a:srgbClr val="ED208B"/>
                </a:solidFill>
              </a:rPr>
              <a:t>Twitter</a:t>
            </a:r>
            <a:br>
              <a:rPr lang="en-US" b="1" spc="300" dirty="0">
                <a:solidFill>
                  <a:srgbClr val="ED208B"/>
                </a:solidFill>
              </a:rPr>
            </a:br>
            <a:r>
              <a:rPr lang="en-US" sz="2000" b="1" spc="300" dirty="0">
                <a:solidFill>
                  <a:srgbClr val="ED208B"/>
                </a:solidFill>
              </a:rPr>
              <a:t>Learn from the Best</a:t>
            </a:r>
          </a:p>
        </p:txBody>
      </p:sp>
      <p:sp>
        <p:nvSpPr>
          <p:cNvPr id="3" name="Content Placeholder 2"/>
          <p:cNvSpPr>
            <a:spLocks noGrp="1"/>
          </p:cNvSpPr>
          <p:nvPr>
            <p:ph idx="1"/>
          </p:nvPr>
        </p:nvSpPr>
        <p:spPr>
          <a:xfrm>
            <a:off x="838200" y="2059545"/>
            <a:ext cx="5956300" cy="3858484"/>
          </a:xfrm>
        </p:spPr>
        <p:txBody>
          <a:bodyPr>
            <a:normAutofit fontScale="92500" lnSpcReduction="10000"/>
          </a:bodyPr>
          <a:lstStyle/>
          <a:p>
            <a:pPr marL="0" indent="0">
              <a:buNone/>
            </a:pPr>
            <a:r>
              <a:rPr lang="en-US" sz="2200" dirty="0">
                <a:solidFill>
                  <a:schemeClr val="tx1"/>
                </a:solidFill>
              </a:rPr>
              <a:t>Learn and keep up to date by following some of the most influential Data Scientists on Twitter.</a:t>
            </a:r>
          </a:p>
          <a:p>
            <a:pPr marL="0" indent="0">
              <a:buNone/>
            </a:pPr>
            <a:endParaRPr lang="en-US" sz="2200" dirty="0">
              <a:solidFill>
                <a:schemeClr val="tx1"/>
              </a:solidFill>
            </a:endParaRPr>
          </a:p>
          <a:p>
            <a:pPr marL="0" indent="0">
              <a:buNone/>
            </a:pPr>
            <a:r>
              <a:rPr lang="en-US" sz="2200" dirty="0">
                <a:solidFill>
                  <a:schemeClr val="tx1"/>
                </a:solidFill>
              </a:rPr>
              <a:t>Some of these include:</a:t>
            </a:r>
          </a:p>
          <a:p>
            <a:pPr marL="0" indent="0">
              <a:buNone/>
            </a:pPr>
            <a:endParaRPr lang="en-US" sz="2200" dirty="0">
              <a:solidFill>
                <a:schemeClr val="tx1"/>
              </a:solidFill>
            </a:endParaRPr>
          </a:p>
          <a:p>
            <a:r>
              <a:rPr lang="en-US" sz="2200" b="1" dirty="0">
                <a:solidFill>
                  <a:schemeClr val="tx1"/>
                </a:solidFill>
              </a:rPr>
              <a:t>DJ Patil </a:t>
            </a:r>
            <a:r>
              <a:rPr lang="en-US" sz="2200" dirty="0">
                <a:solidFill>
                  <a:schemeClr val="tx1"/>
                </a:solidFill>
              </a:rPr>
              <a:t>and </a:t>
            </a:r>
            <a:r>
              <a:rPr lang="en-US" sz="2200" b="1" dirty="0">
                <a:solidFill>
                  <a:schemeClr val="tx1"/>
                </a:solidFill>
              </a:rPr>
              <a:t>Jeff Hammerbacher </a:t>
            </a:r>
            <a:r>
              <a:rPr lang="en-US" sz="2200" dirty="0">
                <a:solidFill>
                  <a:schemeClr val="tx1"/>
                </a:solidFill>
              </a:rPr>
              <a:t>(the duo who coined the term “Data Scientist”)</a:t>
            </a:r>
          </a:p>
          <a:p>
            <a:r>
              <a:rPr lang="en-US" sz="2200" b="1" dirty="0">
                <a:solidFill>
                  <a:schemeClr val="tx1"/>
                </a:solidFill>
              </a:rPr>
              <a:t>Gregory Piatetsky </a:t>
            </a:r>
            <a:r>
              <a:rPr lang="en-US" sz="2200" dirty="0">
                <a:solidFill>
                  <a:schemeClr val="tx1"/>
                </a:solidFill>
              </a:rPr>
              <a:t>(President of </a:t>
            </a:r>
            <a:r>
              <a:rPr lang="en-US" sz="2200" dirty="0" err="1">
                <a:solidFill>
                  <a:schemeClr val="tx1"/>
                </a:solidFill>
              </a:rPr>
              <a:t>KDNuggets</a:t>
            </a:r>
            <a:r>
              <a:rPr lang="en-US" sz="2200" dirty="0">
                <a:solidFill>
                  <a:schemeClr val="tx1"/>
                </a:solidFill>
              </a:rPr>
              <a:t>)</a:t>
            </a:r>
          </a:p>
          <a:p>
            <a:r>
              <a:rPr lang="en-US" sz="2200" b="1" dirty="0">
                <a:solidFill>
                  <a:schemeClr val="tx1"/>
                </a:solidFill>
              </a:rPr>
              <a:t>Peter Skomoroch</a:t>
            </a:r>
            <a:r>
              <a:rPr lang="en-US" sz="2200" dirty="0">
                <a:solidFill>
                  <a:schemeClr val="tx1"/>
                </a:solidFill>
              </a:rPr>
              <a:t> (ex LinkedIn Data Scientist)</a:t>
            </a:r>
          </a:p>
          <a:p>
            <a:r>
              <a:rPr lang="en-US" sz="2200" b="1" dirty="0">
                <a:solidFill>
                  <a:schemeClr val="tx1"/>
                </a:solidFill>
              </a:rPr>
              <a:t>Hilary Mason </a:t>
            </a:r>
            <a:r>
              <a:rPr lang="en-US" sz="2200" dirty="0">
                <a:solidFill>
                  <a:schemeClr val="tx1"/>
                </a:solidFill>
              </a:rPr>
              <a:t>(founder of Fast Forward Labs) </a:t>
            </a:r>
          </a:p>
          <a:p>
            <a:pPr marL="0" indent="0">
              <a:buNone/>
            </a:pPr>
            <a:r>
              <a:rPr lang="en-US" sz="2200" dirty="0">
                <a:solidFill>
                  <a:schemeClr val="tx1"/>
                </a:solidFill>
              </a:rPr>
              <a:t>    and many more . . .</a:t>
            </a:r>
          </a:p>
        </p:txBody>
      </p:sp>
      <p:pic>
        <p:nvPicPr>
          <p:cNvPr id="13318" name="Picture 6" descr="https://pbs.twimg.com/profile_images/1290564266/me_squ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148" y="1802681"/>
            <a:ext cx="1295399" cy="1295399"/>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pbs.twimg.com/profile_images/3276454686/8f8493dfc040e56ef7ff8f59f9474774.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9187" y="1802681"/>
            <a:ext cx="1211966" cy="1295399"/>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s://pbs.twimg.com/profile_images/1174228552/gpsc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3038" y="1812205"/>
            <a:ext cx="122069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s://pbs.twimg.com/profile_images/568201113938034688/ECBK2RgP.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4702" y="3835592"/>
            <a:ext cx="1311278" cy="1295399"/>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https://pbs.twimg.com/profile_images/2888888777/d9dd0d9a3d7236cb27b90e07bf15d281.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3378" y="3840354"/>
            <a:ext cx="1285873" cy="128587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3"/>
          <p:cNvSpPr txBox="1">
            <a:spLocks/>
          </p:cNvSpPr>
          <p:nvPr/>
        </p:nvSpPr>
        <p:spPr>
          <a:xfrm>
            <a:off x="7699322" y="3111573"/>
            <a:ext cx="1224019" cy="5738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400" b="1" dirty="0"/>
              <a:t>Hilary Mason </a:t>
            </a:r>
          </a:p>
        </p:txBody>
      </p:sp>
      <p:sp>
        <p:nvSpPr>
          <p:cNvPr id="15" name="Content Placeholder 3"/>
          <p:cNvSpPr txBox="1">
            <a:spLocks/>
          </p:cNvSpPr>
          <p:nvPr/>
        </p:nvSpPr>
        <p:spPr>
          <a:xfrm>
            <a:off x="8914547" y="3102048"/>
            <a:ext cx="1632832" cy="5738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1400" b="1" dirty="0"/>
              <a:t>Peter </a:t>
            </a:r>
            <a:r>
              <a:rPr lang="en-GB" sz="1400" b="1" dirty="0" err="1"/>
              <a:t>Skomoroch</a:t>
            </a:r>
            <a:endParaRPr lang="en-GB" sz="1400" b="1" dirty="0"/>
          </a:p>
        </p:txBody>
      </p:sp>
      <p:sp>
        <p:nvSpPr>
          <p:cNvPr id="16" name="Content Placeholder 3"/>
          <p:cNvSpPr txBox="1">
            <a:spLocks/>
          </p:cNvSpPr>
          <p:nvPr/>
        </p:nvSpPr>
        <p:spPr>
          <a:xfrm>
            <a:off x="10209946" y="3102047"/>
            <a:ext cx="1632832" cy="5738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400" b="1" dirty="0"/>
              <a:t>Gregory </a:t>
            </a:r>
            <a:r>
              <a:rPr lang="en-GB" sz="1400" b="1" dirty="0" err="1"/>
              <a:t>Piatetsky</a:t>
            </a:r>
            <a:endParaRPr lang="en-GB" sz="1400" b="1" dirty="0"/>
          </a:p>
        </p:txBody>
      </p:sp>
      <p:sp>
        <p:nvSpPr>
          <p:cNvPr id="18" name="Content Placeholder 3"/>
          <p:cNvSpPr txBox="1">
            <a:spLocks/>
          </p:cNvSpPr>
          <p:nvPr/>
        </p:nvSpPr>
        <p:spPr>
          <a:xfrm>
            <a:off x="8438330" y="5170678"/>
            <a:ext cx="1224019" cy="5738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400" b="1" dirty="0"/>
              <a:t>DJ </a:t>
            </a:r>
            <a:r>
              <a:rPr lang="en-GB" sz="1400" b="1" dirty="0" err="1"/>
              <a:t>Patil</a:t>
            </a:r>
            <a:endParaRPr lang="en-GB" sz="1400" b="1" dirty="0"/>
          </a:p>
        </p:txBody>
      </p:sp>
      <p:sp>
        <p:nvSpPr>
          <p:cNvPr id="19" name="Content Placeholder 3"/>
          <p:cNvSpPr txBox="1">
            <a:spLocks/>
          </p:cNvSpPr>
          <p:nvPr/>
        </p:nvSpPr>
        <p:spPr>
          <a:xfrm>
            <a:off x="9651957" y="5135753"/>
            <a:ext cx="1494692" cy="5738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400" b="1" dirty="0"/>
              <a:t>Jeff </a:t>
            </a:r>
            <a:r>
              <a:rPr lang="en-GB" sz="1400" b="1" dirty="0" err="1"/>
              <a:t>Hammerbacher</a:t>
            </a:r>
            <a:r>
              <a:rPr lang="en-GB" sz="1400" b="1" dirty="0"/>
              <a:t> </a:t>
            </a:r>
          </a:p>
        </p:txBody>
      </p:sp>
      <p:pic>
        <p:nvPicPr>
          <p:cNvPr id="5122" name="Picture 2" descr="http://www.kirkcosiermusic.com/wp-content/uploads/2015/05/twitter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360" y="797507"/>
            <a:ext cx="1031625" cy="77371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7B54BC78-0DDB-4512-A87C-1CB98BB8787C}"/>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16354973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images-1.medium.com/max/400/1*4_bjoIVOG1LV6hyMtMCgrQ.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76" y="2136772"/>
            <a:ext cx="1792137" cy="17921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s://cdn-images-1.medium.com/max/400/1*Mz1bCw9YXsuwYSEU0BVveQ.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5178" y="2136772"/>
            <a:ext cx="1792137" cy="17921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ttps://cdn-images-1.medium.com/max/400/1*WS4JtkJqSoFTf1Knn3kwPA.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8619" y="2136772"/>
            <a:ext cx="1792137" cy="17921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8" name="Picture 10" descr="https://cdn-images-1.medium.com/max/400/1*7pB6_y-EbG4uKVKXl7jcrg.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060" y="2136772"/>
            <a:ext cx="1792137" cy="17921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60" name="Picture 12" descr="https://cdn-images-1.medium.com/max/400/1*NADPVqiwlks5h6VuV40KeQ.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8943" y="2121091"/>
            <a:ext cx="1807818" cy="18078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Rectangle 4"/>
          <p:cNvSpPr>
            <a:spLocks noGrp="1" noChangeArrowheads="1"/>
          </p:cNvSpPr>
          <p:nvPr>
            <p:ph type="title"/>
          </p:nvPr>
        </p:nvSpPr>
        <p:spPr>
          <a:xfrm>
            <a:off x="2686050" y="692883"/>
            <a:ext cx="7753349" cy="1143000"/>
          </a:xfrm>
          <a:noFill/>
        </p:spPr>
        <p:txBody>
          <a:bodyPr>
            <a:normAutofit/>
          </a:bodyPr>
          <a:lstStyle/>
          <a:p>
            <a:r>
              <a:rPr lang="en-US" b="1" spc="300" dirty="0">
                <a:solidFill>
                  <a:srgbClr val="ED208B"/>
                </a:solidFill>
              </a:rPr>
              <a:t>Podcasts</a:t>
            </a:r>
            <a:br>
              <a:rPr lang="en-US" b="1" spc="300" dirty="0">
                <a:solidFill>
                  <a:srgbClr val="ED208B"/>
                </a:solidFill>
              </a:rPr>
            </a:br>
            <a:r>
              <a:rPr lang="en-US" sz="2000" b="1" spc="300" dirty="0">
                <a:solidFill>
                  <a:srgbClr val="ED208B"/>
                </a:solidFill>
              </a:rPr>
              <a:t>Fun Listening</a:t>
            </a:r>
          </a:p>
        </p:txBody>
      </p:sp>
      <p:sp>
        <p:nvSpPr>
          <p:cNvPr id="4" name="Content Placeholder 3"/>
          <p:cNvSpPr>
            <a:spLocks noGrp="1"/>
          </p:cNvSpPr>
          <p:nvPr>
            <p:ph idx="1"/>
          </p:nvPr>
        </p:nvSpPr>
        <p:spPr>
          <a:xfrm>
            <a:off x="392439" y="4064946"/>
            <a:ext cx="1952739" cy="2544750"/>
          </a:xfrm>
        </p:spPr>
        <p:txBody>
          <a:bodyPr>
            <a:noAutofit/>
          </a:bodyPr>
          <a:lstStyle/>
          <a:p>
            <a:pPr marL="0" indent="0">
              <a:buNone/>
            </a:pPr>
            <a:r>
              <a:rPr lang="en-GB" sz="1400" dirty="0">
                <a:solidFill>
                  <a:schemeClr val="tx1"/>
                </a:solidFill>
              </a:rPr>
              <a:t>A great starting point on some of the basics of data science and machine learning.</a:t>
            </a:r>
          </a:p>
        </p:txBody>
      </p:sp>
      <p:sp>
        <p:nvSpPr>
          <p:cNvPr id="11" name="Content Placeholder 3"/>
          <p:cNvSpPr txBox="1">
            <a:spLocks/>
          </p:cNvSpPr>
          <p:nvPr/>
        </p:nvSpPr>
        <p:spPr>
          <a:xfrm>
            <a:off x="2345178" y="4064946"/>
            <a:ext cx="1952739" cy="26906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a:t>Hosted by Katie Malone and Ben Jaffe, this weekly podcast covers diverse topics in data science and machine learning make complex topics extremely accessible.</a:t>
            </a:r>
          </a:p>
        </p:txBody>
      </p:sp>
      <p:sp>
        <p:nvSpPr>
          <p:cNvPr id="13" name="Content Placeholder 3"/>
          <p:cNvSpPr txBox="1">
            <a:spLocks/>
          </p:cNvSpPr>
          <p:nvPr/>
        </p:nvSpPr>
        <p:spPr>
          <a:xfrm>
            <a:off x="6012061" y="4070667"/>
            <a:ext cx="1792136" cy="1248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a:t>Data Stories is a little more focused on data visualization than data science, but there is often some interesting overlap between the topics. </a:t>
            </a:r>
          </a:p>
        </p:txBody>
      </p:sp>
      <p:sp>
        <p:nvSpPr>
          <p:cNvPr id="14" name="Content Placeholder 3"/>
          <p:cNvSpPr txBox="1">
            <a:spLocks/>
          </p:cNvSpPr>
          <p:nvPr/>
        </p:nvSpPr>
        <p:spPr>
          <a:xfrm>
            <a:off x="7886806" y="4064945"/>
            <a:ext cx="1792136" cy="1345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a:t>Every other week, hosts Katherine Gorman and Ryan Adams speak with a guest about their work, and news stories related to machine learning.</a:t>
            </a:r>
          </a:p>
        </p:txBody>
      </p:sp>
      <p:sp>
        <p:nvSpPr>
          <p:cNvPr id="15" name="Content Placeholder 3"/>
          <p:cNvSpPr txBox="1">
            <a:spLocks/>
          </p:cNvSpPr>
          <p:nvPr/>
        </p:nvSpPr>
        <p:spPr>
          <a:xfrm>
            <a:off x="9678942" y="4064946"/>
            <a:ext cx="1952739" cy="18786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a:t>Billing itself as “A Gentle Introduction to Artificial Intelligence and Machine Learning”, this podcast can still get quite technical and complex.</a:t>
            </a:r>
          </a:p>
        </p:txBody>
      </p:sp>
      <p:sp>
        <p:nvSpPr>
          <p:cNvPr id="19" name="Content Placeholder 3"/>
          <p:cNvSpPr txBox="1">
            <a:spLocks/>
          </p:cNvSpPr>
          <p:nvPr/>
        </p:nvSpPr>
        <p:spPr>
          <a:xfrm>
            <a:off x="4238269" y="4064946"/>
            <a:ext cx="1732488" cy="1430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a:t>Each week, hosts Chris Albon and Jonathon Morgan, both experienced technologists and data scientists, talk about the latest news in data science. </a:t>
            </a:r>
          </a:p>
        </p:txBody>
      </p:sp>
      <p:pic>
        <p:nvPicPr>
          <p:cNvPr id="20" name="Picture 16" descr="https://cdn-images-1.medium.com/max/400/1*9lGxMQL-HCnf8dCHUG23HQ.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5500" y="2121091"/>
            <a:ext cx="1792137" cy="18078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http://www.jaianmusic.com/LogoForPodcas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577" y="673685"/>
            <a:ext cx="1685172" cy="110432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26F8CB9-274A-4C06-8316-EA682D8AD06B}"/>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46145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3900" y="1605516"/>
            <a:ext cx="6838950" cy="4351338"/>
          </a:xfrm>
        </p:spPr>
        <p:txBody>
          <a:bodyPr>
            <a:normAutofit fontScale="92500" lnSpcReduction="20000"/>
          </a:bodyPr>
          <a:lstStyle/>
          <a:p>
            <a:pPr marL="0" indent="0">
              <a:buNone/>
            </a:pPr>
            <a:r>
              <a:rPr lang="en-US" dirty="0"/>
              <a:t>This prize in the </a:t>
            </a:r>
            <a:r>
              <a:rPr lang="en-US" dirty="0" err="1"/>
              <a:t>TeenTech</a:t>
            </a:r>
            <a:r>
              <a:rPr lang="en-US" dirty="0"/>
              <a:t> Awards is for the team who demonstrates the best use and analysis of data.</a:t>
            </a:r>
          </a:p>
          <a:p>
            <a:pPr marL="0" indent="0">
              <a:buNone/>
            </a:pPr>
            <a:endParaRPr lang="en-US" dirty="0"/>
          </a:p>
          <a:p>
            <a:pPr marL="0" indent="0">
              <a:buNone/>
            </a:pPr>
            <a:r>
              <a:rPr lang="en-US" dirty="0"/>
              <a:t>Gathering and/or interpreting data may </a:t>
            </a:r>
            <a:r>
              <a:rPr lang="en-US" b="1" dirty="0"/>
              <a:t>spark new ideas </a:t>
            </a:r>
            <a:r>
              <a:rPr lang="en-US" dirty="0"/>
              <a:t>that no-one else has thought about</a:t>
            </a:r>
          </a:p>
          <a:p>
            <a:pPr marL="0" indent="0">
              <a:buNone/>
            </a:pPr>
            <a:endParaRPr lang="en-US" dirty="0"/>
          </a:p>
          <a:p>
            <a:pPr marL="0" indent="0">
              <a:buNone/>
            </a:pPr>
            <a:r>
              <a:rPr lang="en-US" dirty="0"/>
              <a:t>The Award is sponsored by Accenture and we  have lots of resources and  specialist mentors to support  you</a:t>
            </a:r>
          </a:p>
        </p:txBody>
      </p:sp>
      <p:sp>
        <p:nvSpPr>
          <p:cNvPr id="5" name="Rectangle 4">
            <a:extLst>
              <a:ext uri="{FF2B5EF4-FFF2-40B4-BE49-F238E27FC236}">
                <a16:creationId xmlns:a16="http://schemas.microsoft.com/office/drawing/2014/main" id="{5D531277-9CF2-4317-989E-80C8A8C9DB88}"/>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
        <p:nvSpPr>
          <p:cNvPr id="8" name="Title 1"/>
          <p:cNvSpPr txBox="1">
            <a:spLocks/>
          </p:cNvSpPr>
          <p:nvPr/>
        </p:nvSpPr>
        <p:spPr>
          <a:xfrm>
            <a:off x="514350" y="468092"/>
            <a:ext cx="11163300" cy="1104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pc="300" dirty="0">
                <a:solidFill>
                  <a:srgbClr val="02C8ED"/>
                </a:solidFill>
              </a:rPr>
              <a:t>Introducing the Data Science Award!</a:t>
            </a:r>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l="-114"/>
          <a:stretch/>
        </p:blipFill>
        <p:spPr>
          <a:xfrm>
            <a:off x="703116" y="1572854"/>
            <a:ext cx="3168526" cy="3534814"/>
          </a:xfrm>
          <a:prstGeom prst="rect">
            <a:avLst/>
          </a:prstGeom>
        </p:spPr>
      </p:pic>
    </p:spTree>
    <p:extLst>
      <p:ext uri="{BB962C8B-B14F-4D97-AF65-F5344CB8AC3E}">
        <p14:creationId xmlns:p14="http://schemas.microsoft.com/office/powerpoint/2010/main" val="675858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216" y="580308"/>
            <a:ext cx="8021618" cy="1400530"/>
          </a:xfrm>
        </p:spPr>
        <p:txBody>
          <a:bodyPr>
            <a:normAutofit/>
          </a:bodyPr>
          <a:lstStyle/>
          <a:p>
            <a:r>
              <a:rPr lang="en-GB" b="1" spc="300" dirty="0">
                <a:solidFill>
                  <a:srgbClr val="ED208B"/>
                </a:solidFill>
              </a:rPr>
              <a:t>Reading Material</a:t>
            </a:r>
            <a:br>
              <a:rPr lang="en-GB" b="1" spc="300" dirty="0">
                <a:solidFill>
                  <a:srgbClr val="ED208B"/>
                </a:solidFill>
              </a:rPr>
            </a:br>
            <a:r>
              <a:rPr lang="en-GB" sz="1800" b="1" spc="300" dirty="0">
                <a:solidFill>
                  <a:srgbClr val="ED208B"/>
                </a:solidFill>
              </a:rPr>
              <a:t>Read, Understand and Apply</a:t>
            </a:r>
          </a:p>
        </p:txBody>
      </p:sp>
      <p:pic>
        <p:nvPicPr>
          <p:cNvPr id="3084" name="Picture 12" descr="http://etlbkbo.info/wp-content/uploads/2015/07/BookManager256x256.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9458" y="671565"/>
            <a:ext cx="1101275" cy="1101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bcf.usc.edu/~gareth/ISL/ISL%20Cover%2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5938" y="2210811"/>
            <a:ext cx="1649942" cy="24858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8" descr="http://ecx.images-amazon.com/images/I/91CMSKPQw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2073" y="2210809"/>
            <a:ext cx="1649942" cy="24858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http://akamaicovers.oreilly.com/images/0636920028918/ca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208" y="2210808"/>
            <a:ext cx="1649942" cy="24858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http://ecx.images-amazon.com/images/I/41LeU3HcBdL._SY344_BO1,204,203,200_.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4344" y="2210808"/>
            <a:ext cx="1609359" cy="2485889"/>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3"/>
          <p:cNvSpPr txBox="1">
            <a:spLocks/>
          </p:cNvSpPr>
          <p:nvPr/>
        </p:nvSpPr>
        <p:spPr>
          <a:xfrm>
            <a:off x="2283972" y="4745647"/>
            <a:ext cx="1721908" cy="1810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t>An Introduction to Statistical Learning with Application in R</a:t>
            </a:r>
            <a:r>
              <a:rPr lang="en-GB" sz="1400" dirty="0"/>
              <a:t>, by Robert </a:t>
            </a:r>
            <a:r>
              <a:rPr lang="en-GB" sz="1400" dirty="0" err="1"/>
              <a:t>Tibshirani</a:t>
            </a:r>
            <a:r>
              <a:rPr lang="en-GB" sz="1400" dirty="0"/>
              <a:t>, Trevor Hastie, Gareth James and Daniela Witten</a:t>
            </a:r>
          </a:p>
        </p:txBody>
      </p:sp>
      <p:sp>
        <p:nvSpPr>
          <p:cNvPr id="18" name="Content Placeholder 3"/>
          <p:cNvSpPr txBox="1">
            <a:spLocks/>
          </p:cNvSpPr>
          <p:nvPr/>
        </p:nvSpPr>
        <p:spPr>
          <a:xfrm>
            <a:off x="4432074" y="4745647"/>
            <a:ext cx="1721908" cy="1810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t>Programming Collective Intelligence</a:t>
            </a:r>
            <a:r>
              <a:rPr lang="en-GB" sz="1400" dirty="0"/>
              <a:t>, by Toby </a:t>
            </a:r>
            <a:r>
              <a:rPr lang="en-GB" sz="1400" dirty="0" err="1"/>
              <a:t>Segaran</a:t>
            </a:r>
            <a:endParaRPr lang="en-GB" sz="1400" dirty="0"/>
          </a:p>
        </p:txBody>
      </p:sp>
      <p:sp>
        <p:nvSpPr>
          <p:cNvPr id="19" name="Content Placeholder 3"/>
          <p:cNvSpPr txBox="1">
            <a:spLocks/>
          </p:cNvSpPr>
          <p:nvPr/>
        </p:nvSpPr>
        <p:spPr>
          <a:xfrm>
            <a:off x="6472225" y="4745647"/>
            <a:ext cx="1721908" cy="1810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t>Data Science For Business</a:t>
            </a:r>
            <a:r>
              <a:rPr lang="en-GB" sz="1400" dirty="0"/>
              <a:t>, by  Foster Provost and Tom Fawcett</a:t>
            </a:r>
          </a:p>
        </p:txBody>
      </p:sp>
      <p:sp>
        <p:nvSpPr>
          <p:cNvPr id="20" name="Content Placeholder 3"/>
          <p:cNvSpPr txBox="1">
            <a:spLocks/>
          </p:cNvSpPr>
          <p:nvPr/>
        </p:nvSpPr>
        <p:spPr>
          <a:xfrm>
            <a:off x="8512376" y="4745647"/>
            <a:ext cx="1721908" cy="1810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t>The Elements of Statistical Learning</a:t>
            </a:r>
            <a:r>
              <a:rPr lang="en-GB" sz="1400" dirty="0"/>
              <a:t>, by Jerome H. Friedman, Robert </a:t>
            </a:r>
            <a:r>
              <a:rPr lang="en-GB" sz="1400" dirty="0" err="1"/>
              <a:t>Tibshirani</a:t>
            </a:r>
            <a:r>
              <a:rPr lang="en-GB" sz="1400" dirty="0"/>
              <a:t>, and Trevor Hastie</a:t>
            </a:r>
          </a:p>
        </p:txBody>
      </p:sp>
      <p:sp>
        <p:nvSpPr>
          <p:cNvPr id="15" name="Rectangle 14">
            <a:extLst>
              <a:ext uri="{FF2B5EF4-FFF2-40B4-BE49-F238E27FC236}">
                <a16:creationId xmlns:a16="http://schemas.microsoft.com/office/drawing/2014/main" id="{B3832F97-B1D3-4951-B466-62F37D7BCC19}"/>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6911453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322326"/>
            <a:ext cx="10772775" cy="1658198"/>
          </a:xfrm>
        </p:spPr>
        <p:txBody>
          <a:bodyPr/>
          <a:lstStyle/>
          <a:p>
            <a:r>
              <a:rPr lang="en-GB" b="1" spc="300" dirty="0">
                <a:solidFill>
                  <a:srgbClr val="ED208B"/>
                </a:solidFill>
              </a:rPr>
              <a:t>Other Online Resources</a:t>
            </a:r>
            <a:br>
              <a:rPr lang="en-GB" b="1" spc="300" dirty="0">
                <a:solidFill>
                  <a:srgbClr val="ED208B"/>
                </a:solidFill>
              </a:rPr>
            </a:br>
            <a:r>
              <a:rPr lang="en-US" sz="1800" b="1" spc="300" dirty="0">
                <a:solidFill>
                  <a:srgbClr val="ED208B"/>
                </a:solidFill>
              </a:rPr>
              <a:t>Data Science Communities</a:t>
            </a:r>
            <a:endParaRPr lang="en-GB" sz="1800" b="1" spc="300" dirty="0">
              <a:solidFill>
                <a:srgbClr val="ED208B"/>
              </a:solidFill>
            </a:endParaRPr>
          </a:p>
        </p:txBody>
      </p:sp>
      <p:sp>
        <p:nvSpPr>
          <p:cNvPr id="3" name="Content Placeholder 2"/>
          <p:cNvSpPr>
            <a:spLocks noGrp="1"/>
          </p:cNvSpPr>
          <p:nvPr>
            <p:ph idx="1"/>
          </p:nvPr>
        </p:nvSpPr>
        <p:spPr>
          <a:xfrm>
            <a:off x="1952625" y="1825624"/>
            <a:ext cx="3902076" cy="1192767"/>
          </a:xfrm>
        </p:spPr>
        <p:txBody>
          <a:bodyPr>
            <a:normAutofit fontScale="55000" lnSpcReduction="20000"/>
          </a:bodyPr>
          <a:lstStyle/>
          <a:p>
            <a:pPr marL="0" indent="0">
              <a:buNone/>
            </a:pPr>
            <a:r>
              <a:rPr lang="en-GB" sz="3600" b="1" dirty="0" err="1">
                <a:solidFill>
                  <a:schemeClr val="tx1"/>
                </a:solidFill>
              </a:rPr>
              <a:t>DataTau</a:t>
            </a:r>
            <a:r>
              <a:rPr lang="en-GB" b="1" dirty="0">
                <a:solidFill>
                  <a:schemeClr val="tx1"/>
                </a:solidFill>
              </a:rPr>
              <a:t> </a:t>
            </a:r>
            <a:r>
              <a:rPr lang="en-GB" dirty="0">
                <a:solidFill>
                  <a:schemeClr val="tx1"/>
                </a:solidFill>
              </a:rPr>
              <a:t>(</a:t>
            </a:r>
            <a:r>
              <a:rPr lang="en-GB" dirty="0">
                <a:solidFill>
                  <a:schemeClr val="accent1"/>
                </a:solidFill>
                <a:hlinkClick r:id="rId3"/>
              </a:rPr>
              <a:t>@__</a:t>
            </a:r>
            <a:r>
              <a:rPr lang="en-GB" dirty="0" err="1">
                <a:solidFill>
                  <a:schemeClr val="accent1"/>
                </a:solidFill>
                <a:hlinkClick r:id="rId3"/>
              </a:rPr>
              <a:t>DataTau</a:t>
            </a:r>
            <a:r>
              <a:rPr lang="en-GB" dirty="0">
                <a:solidFill>
                  <a:schemeClr val="accent1"/>
                </a:solidFill>
                <a:hlinkClick r:id="rId3"/>
              </a:rPr>
              <a:t>__</a:t>
            </a:r>
            <a:r>
              <a:rPr lang="en-GB" dirty="0">
                <a:solidFill>
                  <a:schemeClr val="tx1"/>
                </a:solidFill>
              </a:rPr>
              <a:t>)</a:t>
            </a:r>
          </a:p>
          <a:p>
            <a:pPr marL="0" indent="0">
              <a:buNone/>
            </a:pPr>
            <a:r>
              <a:rPr lang="en-GB" dirty="0">
                <a:solidFill>
                  <a:schemeClr val="tx1"/>
                </a:solidFill>
              </a:rPr>
              <a:t>Lets users share links to various Data science related resources, tutorials and projects.</a:t>
            </a:r>
          </a:p>
          <a:p>
            <a:pPr marL="0" indent="0">
              <a:buNone/>
            </a:pPr>
            <a:r>
              <a:rPr lang="en-GB" b="1" dirty="0">
                <a:solidFill>
                  <a:schemeClr val="tx1"/>
                </a:solidFill>
                <a:hlinkClick r:id="rId4"/>
              </a:rPr>
              <a:t>http://www.datatau.com</a:t>
            </a:r>
            <a:endParaRPr lang="en-GB" b="1" dirty="0">
              <a:solidFill>
                <a:schemeClr val="tx1"/>
              </a:solidFill>
            </a:endParaRPr>
          </a:p>
          <a:p>
            <a:pPr marL="0" indent="0">
              <a:buNone/>
            </a:pPr>
            <a:endParaRPr lang="en-GB" b="1" dirty="0">
              <a:solidFill>
                <a:schemeClr val="tx1"/>
              </a:solidFill>
            </a:endParaRPr>
          </a:p>
        </p:txBody>
      </p:sp>
      <p:pic>
        <p:nvPicPr>
          <p:cNvPr id="4" name="Picture 4" descr="https://pbs.twimg.com/profile_images/412042121160294400/N4MBAvl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825625"/>
            <a:ext cx="1114425" cy="11144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488668"/>
            <a:ext cx="274434" cy="369332"/>
          </a:xfrm>
          <a:prstGeom prst="rect">
            <a:avLst/>
          </a:prstGeom>
        </p:spPr>
        <p:txBody>
          <a:bodyPr wrap="none">
            <a:spAutoFit/>
          </a:bodyPr>
          <a:lstStyle/>
          <a:p>
            <a:pPr defTabSz="457200"/>
            <a:r>
              <a:rPr lang="en-GB" dirty="0">
                <a:solidFill>
                  <a:prstClr val="white"/>
                </a:solidFill>
              </a:rPr>
              <a:t>/</a:t>
            </a:r>
          </a:p>
        </p:txBody>
      </p:sp>
      <p:pic>
        <p:nvPicPr>
          <p:cNvPr id="8" name="Picture 7"/>
          <p:cNvPicPr>
            <a:picLocks noChangeAspect="1"/>
          </p:cNvPicPr>
          <p:nvPr/>
        </p:nvPicPr>
        <p:blipFill>
          <a:blip r:embed="rId6"/>
          <a:stretch>
            <a:fillRect/>
          </a:stretch>
        </p:blipFill>
        <p:spPr>
          <a:xfrm>
            <a:off x="838198" y="4736699"/>
            <a:ext cx="1093065" cy="1131015"/>
          </a:xfrm>
          <a:prstGeom prst="rect">
            <a:avLst/>
          </a:prstGeom>
        </p:spPr>
      </p:pic>
      <p:sp>
        <p:nvSpPr>
          <p:cNvPr id="12" name="Content Placeholder 2"/>
          <p:cNvSpPr txBox="1">
            <a:spLocks/>
          </p:cNvSpPr>
          <p:nvPr/>
        </p:nvSpPr>
        <p:spPr>
          <a:xfrm>
            <a:off x="2036042" y="4650807"/>
            <a:ext cx="3902076" cy="17087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t>Machine Learning Mastery</a:t>
            </a:r>
          </a:p>
          <a:p>
            <a:pPr marL="0" indent="0">
              <a:buFont typeface="Arial" panose="020B0604020202020204" pitchFamily="34" charset="0"/>
              <a:buNone/>
            </a:pPr>
            <a:r>
              <a:rPr lang="en-GB" sz="1600" dirty="0"/>
              <a:t>Get Started and Kick-Ass in Machine Learning. Clear advice to help you start and practice applied Machine Learning – fast!</a:t>
            </a:r>
          </a:p>
          <a:p>
            <a:pPr marL="0" indent="0">
              <a:buFont typeface="Arial" panose="020B0604020202020204" pitchFamily="34" charset="0"/>
              <a:buNone/>
            </a:pPr>
            <a:r>
              <a:rPr lang="en-GB" sz="1600" dirty="0">
                <a:hlinkClick r:id="rId7"/>
              </a:rPr>
              <a:t>http://machinelearningmastery.com/</a:t>
            </a:r>
            <a:endParaRPr lang="en-GB" sz="1600" dirty="0"/>
          </a:p>
          <a:p>
            <a:pPr marL="0" indent="0">
              <a:buFont typeface="Arial" panose="020B0604020202020204" pitchFamily="34" charset="0"/>
              <a:buNone/>
            </a:pPr>
            <a:endParaRPr lang="en-GB" sz="1600" dirty="0"/>
          </a:p>
        </p:txBody>
      </p:sp>
      <p:sp>
        <p:nvSpPr>
          <p:cNvPr id="13" name="Content Placeholder 2"/>
          <p:cNvSpPr txBox="1">
            <a:spLocks/>
          </p:cNvSpPr>
          <p:nvPr/>
        </p:nvSpPr>
        <p:spPr>
          <a:xfrm>
            <a:off x="2018357" y="3153327"/>
            <a:ext cx="4214165" cy="1583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t>R – Bloggers </a:t>
            </a:r>
            <a:r>
              <a:rPr lang="en-GB" sz="2000" dirty="0"/>
              <a:t>(</a:t>
            </a:r>
            <a:r>
              <a:rPr lang="en-GB" sz="2000" dirty="0">
                <a:hlinkClick r:id="rId8"/>
              </a:rPr>
              <a:t>@</a:t>
            </a:r>
            <a:r>
              <a:rPr lang="en-GB" sz="2000" u="sng" dirty="0" err="1">
                <a:hlinkClick r:id="rId8"/>
              </a:rPr>
              <a:t>Rbloggers</a:t>
            </a:r>
            <a:r>
              <a:rPr lang="en-GB" sz="2000" u="sng" dirty="0"/>
              <a:t>)</a:t>
            </a:r>
            <a:endParaRPr lang="en-GB" sz="2000" dirty="0"/>
          </a:p>
          <a:p>
            <a:pPr marL="0" indent="0">
              <a:buFont typeface="Arial" panose="020B0604020202020204" pitchFamily="34" charset="0"/>
              <a:buNone/>
            </a:pPr>
            <a:r>
              <a:rPr lang="en-GB" sz="1400" dirty="0"/>
              <a:t>R-Bloggers.com is a central hub (e.g. A blog aggregator) of content collected from bloggers who write about R (in English). Twitting blog posts from the R blogosphere</a:t>
            </a:r>
          </a:p>
          <a:p>
            <a:pPr marL="0" indent="0">
              <a:buFont typeface="Arial" panose="020B0604020202020204" pitchFamily="34" charset="0"/>
              <a:buNone/>
            </a:pPr>
            <a:r>
              <a:rPr lang="en-GB" sz="1400" dirty="0">
                <a:hlinkClick r:id="rId9"/>
              </a:rPr>
              <a:t>http://www.r-bloggers.com/</a:t>
            </a:r>
            <a:endParaRPr lang="en-GB" sz="1400" dirty="0"/>
          </a:p>
        </p:txBody>
      </p:sp>
      <p:pic>
        <p:nvPicPr>
          <p:cNvPr id="17" name="Picture 2" descr="https://pbs.twimg.com/profile_images/502185985786916864/gkdFh-q7.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199" y="3240879"/>
            <a:ext cx="1093065" cy="11244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pbs.twimg.com/profile_images/525742883106607106/foksIP0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2606" y="1801812"/>
            <a:ext cx="1138238" cy="1138238"/>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p:cNvSpPr txBox="1">
            <a:spLocks/>
          </p:cNvSpPr>
          <p:nvPr/>
        </p:nvSpPr>
        <p:spPr>
          <a:xfrm>
            <a:off x="8254060" y="1690688"/>
            <a:ext cx="4214165" cy="18260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t>Simply Statistics </a:t>
            </a:r>
            <a:r>
              <a:rPr lang="en-GB" sz="2000" dirty="0"/>
              <a:t>(</a:t>
            </a:r>
            <a:r>
              <a:rPr lang="en-GB" sz="2000" dirty="0">
                <a:hlinkClick r:id="rId12"/>
              </a:rPr>
              <a:t>@</a:t>
            </a:r>
            <a:r>
              <a:rPr lang="en-GB" sz="2000" u="sng" dirty="0" err="1">
                <a:hlinkClick r:id="rId12"/>
              </a:rPr>
              <a:t>simplystats</a:t>
            </a:r>
            <a:r>
              <a:rPr lang="en-GB" sz="2000" u="sng" dirty="0"/>
              <a:t>)</a:t>
            </a:r>
            <a:endParaRPr lang="en-GB" sz="2000" dirty="0"/>
          </a:p>
          <a:p>
            <a:pPr marL="0" indent="0">
              <a:buFont typeface="Arial" panose="020B0604020202020204" pitchFamily="34" charset="0"/>
              <a:buNone/>
            </a:pPr>
            <a:r>
              <a:rPr lang="en-GB" sz="1400" dirty="0"/>
              <a:t>R-Blog</a:t>
            </a:r>
          </a:p>
          <a:p>
            <a:pPr marL="0" indent="0">
              <a:buFont typeface="Arial" panose="020B0604020202020204" pitchFamily="34" charset="0"/>
              <a:buNone/>
            </a:pPr>
            <a:endParaRPr lang="en-GB" sz="1400" dirty="0"/>
          </a:p>
          <a:p>
            <a:pPr marL="0" indent="0">
              <a:buFont typeface="Arial" panose="020B0604020202020204" pitchFamily="34" charset="0"/>
              <a:buNone/>
            </a:pPr>
            <a:r>
              <a:rPr lang="en-GB" sz="1400" dirty="0"/>
              <a:t>http://simplystatistics.org/</a:t>
            </a:r>
          </a:p>
          <a:p>
            <a:pPr marL="0" indent="0">
              <a:buFont typeface="Arial" panose="020B0604020202020204" pitchFamily="34" charset="0"/>
              <a:buNone/>
            </a:pPr>
            <a:endParaRPr lang="en-GB" sz="1400" dirty="0"/>
          </a:p>
        </p:txBody>
      </p:sp>
      <p:sp>
        <p:nvSpPr>
          <p:cNvPr id="16" name="Content Placeholder 2"/>
          <p:cNvSpPr txBox="1">
            <a:spLocks/>
          </p:cNvSpPr>
          <p:nvPr/>
        </p:nvSpPr>
        <p:spPr>
          <a:xfrm>
            <a:off x="6966343" y="3373251"/>
            <a:ext cx="4214165" cy="25551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t>Other Newsletters</a:t>
            </a:r>
          </a:p>
          <a:p>
            <a:pPr marL="0" indent="0">
              <a:buFont typeface="Arial" panose="020B0604020202020204" pitchFamily="34" charset="0"/>
              <a:buNone/>
            </a:pPr>
            <a:r>
              <a:rPr lang="en-GB" sz="1600" dirty="0"/>
              <a:t>KD Nuggets News</a:t>
            </a:r>
          </a:p>
          <a:p>
            <a:pPr marL="0" indent="0">
              <a:buFont typeface="Arial" panose="020B0604020202020204" pitchFamily="34" charset="0"/>
              <a:buNone/>
            </a:pPr>
            <a:r>
              <a:rPr lang="en-GB" sz="1600" dirty="0"/>
              <a:t>Data Science Central </a:t>
            </a:r>
          </a:p>
          <a:p>
            <a:pPr marL="0" indent="0">
              <a:buFont typeface="Arial" panose="020B0604020202020204" pitchFamily="34" charset="0"/>
              <a:buNone/>
            </a:pPr>
            <a:r>
              <a:rPr lang="en-GB" sz="1600" dirty="0"/>
              <a:t>Data Science Weekly</a:t>
            </a:r>
          </a:p>
          <a:p>
            <a:pPr marL="0" indent="0">
              <a:buFont typeface="Arial" panose="020B0604020202020204" pitchFamily="34" charset="0"/>
              <a:buNone/>
            </a:pPr>
            <a:r>
              <a:rPr lang="en-US" sz="1600" dirty="0"/>
              <a:t>R Bloggers</a:t>
            </a:r>
          </a:p>
          <a:p>
            <a:pPr marL="0" indent="0">
              <a:buFont typeface="Arial" panose="020B0604020202020204" pitchFamily="34" charset="0"/>
              <a:buNone/>
            </a:pPr>
            <a:r>
              <a:rPr lang="en-US" sz="1600" dirty="0"/>
              <a:t>Analytics </a:t>
            </a:r>
            <a:r>
              <a:rPr lang="en-US" sz="1600" dirty="0" err="1"/>
              <a:t>Vidhya</a:t>
            </a:r>
            <a:endParaRPr lang="en-US" sz="1600" dirty="0"/>
          </a:p>
          <a:p>
            <a:pPr marL="0" indent="0">
              <a:buFont typeface="Arial" panose="020B0604020202020204" pitchFamily="34" charset="0"/>
              <a:buNone/>
            </a:pPr>
            <a:endParaRPr lang="en-GB" sz="1600" dirty="0"/>
          </a:p>
          <a:p>
            <a:pPr marL="0" indent="0">
              <a:buFont typeface="Arial" panose="020B0604020202020204" pitchFamily="34" charset="0"/>
              <a:buNone/>
            </a:pPr>
            <a:endParaRPr lang="en-GB" sz="1600" dirty="0"/>
          </a:p>
        </p:txBody>
      </p:sp>
      <p:sp>
        <p:nvSpPr>
          <p:cNvPr id="14" name="Rectangle 13">
            <a:extLst>
              <a:ext uri="{FF2B5EF4-FFF2-40B4-BE49-F238E27FC236}">
                <a16:creationId xmlns:a16="http://schemas.microsoft.com/office/drawing/2014/main" id="{7C5B386A-2BD2-44D4-9738-B630752D2D8A}"/>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1864547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spc="300" dirty="0">
                <a:solidFill>
                  <a:srgbClr val="ED208B"/>
                </a:solidFill>
              </a:rPr>
              <a:t>Staying Up To Date</a:t>
            </a:r>
            <a:br>
              <a:rPr lang="en-GB" b="1" spc="300" dirty="0">
                <a:solidFill>
                  <a:srgbClr val="ED208B"/>
                </a:solidFill>
              </a:rPr>
            </a:br>
            <a:r>
              <a:rPr lang="en-GB" sz="1800" b="1" spc="300" dirty="0">
                <a:solidFill>
                  <a:srgbClr val="ED208B"/>
                </a:solidFill>
              </a:rPr>
              <a:t>Get the latest Data Science News</a:t>
            </a:r>
          </a:p>
        </p:txBody>
      </p:sp>
      <p:pic>
        <p:nvPicPr>
          <p:cNvPr id="4" name="Picture 3"/>
          <p:cNvPicPr>
            <a:picLocks noChangeAspect="1"/>
          </p:cNvPicPr>
          <p:nvPr/>
        </p:nvPicPr>
        <p:blipFill>
          <a:blip r:embed="rId3"/>
          <a:stretch>
            <a:fillRect/>
          </a:stretch>
        </p:blipFill>
        <p:spPr>
          <a:xfrm>
            <a:off x="4279083" y="1650892"/>
            <a:ext cx="3112856" cy="5207108"/>
          </a:xfrm>
          <a:prstGeom prst="rect">
            <a:avLst/>
          </a:prstGeom>
        </p:spPr>
      </p:pic>
      <p:pic>
        <p:nvPicPr>
          <p:cNvPr id="7172" name="Picture 4" descr="http://kpcbweb2.s3.amazonaws.com/companies/101/logo/original/flipboard.png?13174079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1627" y="2921660"/>
            <a:ext cx="1075172" cy="135268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838200" y="2125753"/>
            <a:ext cx="3408840" cy="396505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Clr>
                <a:srgbClr val="E7E6E6">
                  <a:lumMod val="40000"/>
                  <a:lumOff val="60000"/>
                </a:srgbClr>
              </a:buClr>
              <a:buFont typeface="Wingdings 3" charset="2"/>
              <a:buNone/>
            </a:pPr>
            <a:r>
              <a:rPr lang="en-GB" b="1" dirty="0"/>
              <a:t>Machine  Learning</a:t>
            </a:r>
          </a:p>
          <a:p>
            <a:pPr marL="0" indent="0">
              <a:buClr>
                <a:srgbClr val="E7E6E6">
                  <a:lumMod val="40000"/>
                  <a:lumOff val="60000"/>
                </a:srgbClr>
              </a:buClr>
              <a:buFont typeface="Wingdings 3" charset="2"/>
              <a:buNone/>
            </a:pPr>
            <a:r>
              <a:rPr lang="en-GB" b="1" dirty="0"/>
              <a:t>Algorithms</a:t>
            </a:r>
          </a:p>
          <a:p>
            <a:pPr marL="0" indent="0">
              <a:buClr>
                <a:srgbClr val="E7E6E6">
                  <a:lumMod val="40000"/>
                  <a:lumOff val="60000"/>
                </a:srgbClr>
              </a:buClr>
              <a:buFont typeface="Wingdings 3" charset="2"/>
              <a:buNone/>
            </a:pPr>
            <a:r>
              <a:rPr lang="en-GB" b="1" dirty="0"/>
              <a:t>Probability</a:t>
            </a:r>
          </a:p>
          <a:p>
            <a:pPr marL="0" indent="0">
              <a:buClr>
                <a:srgbClr val="E7E6E6">
                  <a:lumMod val="40000"/>
                  <a:lumOff val="60000"/>
                </a:srgbClr>
              </a:buClr>
              <a:buFont typeface="Wingdings 3" charset="2"/>
              <a:buNone/>
            </a:pPr>
            <a:r>
              <a:rPr lang="en-GB" b="1" dirty="0"/>
              <a:t>Data Mining</a:t>
            </a:r>
          </a:p>
          <a:p>
            <a:pPr marL="0" indent="0">
              <a:buClr>
                <a:srgbClr val="E7E6E6">
                  <a:lumMod val="40000"/>
                  <a:lumOff val="60000"/>
                </a:srgbClr>
              </a:buClr>
              <a:buFont typeface="Wingdings 3" charset="2"/>
              <a:buNone/>
            </a:pPr>
            <a:r>
              <a:rPr lang="en-GB" b="1" dirty="0"/>
              <a:t>Search Engine Optimization</a:t>
            </a:r>
          </a:p>
          <a:p>
            <a:pPr marL="0" indent="0">
              <a:buClr>
                <a:srgbClr val="E7E6E6">
                  <a:lumMod val="40000"/>
                  <a:lumOff val="60000"/>
                </a:srgbClr>
              </a:buClr>
              <a:buFont typeface="Wingdings 3" charset="2"/>
              <a:buNone/>
            </a:pPr>
            <a:r>
              <a:rPr lang="en-GB" b="1" dirty="0"/>
              <a:t>Computer Science</a:t>
            </a:r>
          </a:p>
          <a:p>
            <a:pPr marL="0" indent="0">
              <a:buClr>
                <a:srgbClr val="E7E6E6">
                  <a:lumMod val="40000"/>
                  <a:lumOff val="60000"/>
                </a:srgbClr>
              </a:buClr>
              <a:buFont typeface="Wingdings 3" charset="2"/>
              <a:buNone/>
            </a:pPr>
            <a:r>
              <a:rPr lang="en-GB" b="1" dirty="0"/>
              <a:t>Natural Language Processing</a:t>
            </a:r>
          </a:p>
          <a:p>
            <a:pPr marL="0" indent="0">
              <a:buClr>
                <a:srgbClr val="E7E6E6">
                  <a:lumMod val="40000"/>
                  <a:lumOff val="60000"/>
                </a:srgbClr>
              </a:buClr>
              <a:buFont typeface="Wingdings 3" charset="2"/>
              <a:buNone/>
            </a:pPr>
            <a:r>
              <a:rPr lang="en-GB" b="1" dirty="0"/>
              <a:t>Artificial Intelligence</a:t>
            </a:r>
          </a:p>
          <a:p>
            <a:pPr marL="0" indent="0">
              <a:buClr>
                <a:srgbClr val="E7E6E6">
                  <a:lumMod val="40000"/>
                  <a:lumOff val="60000"/>
                </a:srgbClr>
              </a:buClr>
              <a:buFont typeface="Wingdings 3" charset="2"/>
              <a:buNone/>
            </a:pPr>
            <a:r>
              <a:rPr lang="en-GB" b="1" dirty="0"/>
              <a:t>Big Data &amp; Deep Learning</a:t>
            </a:r>
          </a:p>
          <a:p>
            <a:pPr lvl="1">
              <a:buClr>
                <a:srgbClr val="E7E6E6">
                  <a:lumMod val="40000"/>
                  <a:lumOff val="60000"/>
                </a:srgbClr>
              </a:buClr>
            </a:pPr>
            <a:endParaRPr lang="en-GB" b="1" dirty="0"/>
          </a:p>
        </p:txBody>
      </p:sp>
      <p:sp>
        <p:nvSpPr>
          <p:cNvPr id="6" name="Rectangle 5">
            <a:extLst>
              <a:ext uri="{FF2B5EF4-FFF2-40B4-BE49-F238E27FC236}">
                <a16:creationId xmlns:a16="http://schemas.microsoft.com/office/drawing/2014/main" id="{4385D55A-9181-4D4A-8133-D5568871751E}"/>
              </a:ext>
            </a:extLst>
          </p:cNvPr>
          <p:cNvSpPr/>
          <p:nvPr/>
        </p:nvSpPr>
        <p:spPr>
          <a:xfrm>
            <a:off x="0" y="1"/>
            <a:ext cx="12192000" cy="435429"/>
          </a:xfrm>
          <a:prstGeom prst="rect">
            <a:avLst/>
          </a:prstGeom>
          <a:solidFill>
            <a:srgbClr val="ED2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orbel"/>
            </a:endParaRPr>
          </a:p>
        </p:txBody>
      </p:sp>
    </p:spTree>
    <p:extLst>
      <p:ext uri="{BB962C8B-B14F-4D97-AF65-F5344CB8AC3E}">
        <p14:creationId xmlns:p14="http://schemas.microsoft.com/office/powerpoint/2010/main" val="559358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7" name="Content Placeholder 3" descr="_MG_520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851326" cy="7226047"/>
          </a:xfrm>
          <a:prstGeom prst="rect">
            <a:avLst/>
          </a:prstGeom>
        </p:spPr>
      </p:pic>
      <p:sp>
        <p:nvSpPr>
          <p:cNvPr id="8" name="TextBox 7"/>
          <p:cNvSpPr txBox="1"/>
          <p:nvPr/>
        </p:nvSpPr>
        <p:spPr>
          <a:xfrm>
            <a:off x="821410" y="3779519"/>
            <a:ext cx="10532390" cy="1754326"/>
          </a:xfrm>
          <a:prstGeom prst="rect">
            <a:avLst/>
          </a:prstGeom>
          <a:solidFill>
            <a:schemeClr val="bg1">
              <a:alpha val="50000"/>
            </a:schemeClr>
          </a:solidFill>
        </p:spPr>
        <p:txBody>
          <a:bodyPr wrap="square" rtlCol="0">
            <a:spAutoFit/>
          </a:bodyPr>
          <a:lstStyle/>
          <a:p>
            <a:r>
              <a:rPr lang="en-US" sz="5400" b="1" dirty="0"/>
              <a:t>Teams of up to three students </a:t>
            </a:r>
          </a:p>
          <a:p>
            <a:r>
              <a:rPr lang="en-US" sz="5400" b="1" dirty="0"/>
              <a:t>aged 11- 16, 17-19</a:t>
            </a:r>
          </a:p>
        </p:txBody>
      </p:sp>
    </p:spTree>
    <p:extLst>
      <p:ext uri="{BB962C8B-B14F-4D97-AF65-F5344CB8AC3E}">
        <p14:creationId xmlns:p14="http://schemas.microsoft.com/office/powerpoint/2010/main" val="1235251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813"/>
          <a:stretch/>
        </p:blipFill>
        <p:spPr>
          <a:xfrm>
            <a:off x="0" y="0"/>
            <a:ext cx="12325349" cy="739999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838" y="0"/>
            <a:ext cx="1890233" cy="1194031"/>
          </a:xfrm>
          <a:prstGeom prst="rect">
            <a:avLst/>
          </a:prstGeom>
        </p:spPr>
      </p:pic>
      <p:sp>
        <p:nvSpPr>
          <p:cNvPr id="3" name="Rectangle 2"/>
          <p:cNvSpPr/>
          <p:nvPr/>
        </p:nvSpPr>
        <p:spPr>
          <a:xfrm>
            <a:off x="599268" y="4361197"/>
            <a:ext cx="6173492" cy="1938992"/>
          </a:xfrm>
          <a:prstGeom prst="rect">
            <a:avLst/>
          </a:prstGeom>
          <a:solidFill>
            <a:schemeClr val="bg1">
              <a:alpha val="34000"/>
            </a:schemeClr>
          </a:solidFill>
        </p:spPr>
        <p:txBody>
          <a:bodyPr wrap="square">
            <a:spAutoFit/>
          </a:bodyPr>
          <a:lstStyle/>
          <a:p>
            <a:r>
              <a:rPr lang="en-US" sz="4000" b="1" dirty="0"/>
              <a:t>This team tackled the problem of chewing gum on pavements</a:t>
            </a:r>
          </a:p>
        </p:txBody>
      </p:sp>
    </p:spTree>
    <p:extLst>
      <p:ext uri="{BB962C8B-B14F-4D97-AF65-F5344CB8AC3E}">
        <p14:creationId xmlns:p14="http://schemas.microsoft.com/office/powerpoint/2010/main" val="122826806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pth">
  <a:themeElements>
    <a:clrScheme name="Custom 3">
      <a:dk1>
        <a:sysClr val="windowText" lastClr="000000"/>
      </a:dk1>
      <a:lt1>
        <a:sysClr val="window" lastClr="FFFFFF"/>
      </a:lt1>
      <a:dk2>
        <a:srgbClr val="4B4B4B"/>
      </a:dk2>
      <a:lt2>
        <a:srgbClr val="8ED5C1"/>
      </a:lt2>
      <a:accent1>
        <a:srgbClr val="73CBB2"/>
      </a:accent1>
      <a:accent2>
        <a:srgbClr val="AACD5B"/>
      </a:accent2>
      <a:accent3>
        <a:srgbClr val="65A9E1"/>
      </a:accent3>
      <a:accent4>
        <a:srgbClr val="6274D8"/>
      </a:accent4>
      <a:accent5>
        <a:srgbClr val="AB54D7"/>
      </a:accent5>
      <a:accent6>
        <a:srgbClr val="D15B37"/>
      </a:accent6>
      <a:hlink>
        <a:srgbClr val="FF3399"/>
      </a:hlink>
      <a:folHlink>
        <a:srgbClr val="FF3399"/>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47428100-C732-4B2E-A30A-5273F581A0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6244</TotalTime>
  <Words>3868</Words>
  <Application>Microsoft Macintosh PowerPoint</Application>
  <PresentationFormat>Widescreen</PresentationFormat>
  <Paragraphs>475</Paragraphs>
  <Slides>72</Slides>
  <Notes>34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72</vt:i4>
      </vt:variant>
    </vt:vector>
  </HeadingPairs>
  <TitlesOfParts>
    <vt:vector size="81" baseType="lpstr">
      <vt:lpstr>ＭＳ Ｐゴシック</vt:lpstr>
      <vt:lpstr>Arial</vt:lpstr>
      <vt:lpstr>Calibri</vt:lpstr>
      <vt:lpstr>Calibri Light</vt:lpstr>
      <vt:lpstr>Corbel</vt:lpstr>
      <vt:lpstr>Wingdings</vt:lpstr>
      <vt:lpstr>Wingdings 3</vt:lpstr>
      <vt:lpstr>1_Office Theme</vt:lpstr>
      <vt:lpstr>Depth</vt:lpstr>
      <vt:lpstr>  Presentations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Ideas Wall </vt:lpstr>
      <vt:lpstr>PowerPoint Presentation</vt:lpstr>
      <vt:lpstr>PowerPoint Presentation</vt:lpstr>
      <vt:lpstr>PowerPoint Presentation</vt:lpstr>
      <vt:lpstr>PowerPoint Presentation</vt:lpstr>
      <vt:lpstr>PowerPoint Presentation</vt:lpstr>
      <vt:lpstr>4. Upload your ‘Innovation Log’ by March 28th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Dates </vt:lpstr>
      <vt:lpstr>Great projects begin with great research</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Science now has its own category</vt:lpstr>
      <vt:lpstr>Use of data will be included in judging criteria across all TeenTech Awards</vt:lpstr>
      <vt:lpstr>You don’t have to do this on your own! We’re here to help </vt:lpstr>
      <vt:lpstr>What is Data?</vt:lpstr>
      <vt:lpstr>What difference will effective use of data make to my project? </vt:lpstr>
      <vt:lpstr>Digital Forms of Data</vt:lpstr>
      <vt:lpstr>Warm Up Exercise</vt:lpstr>
      <vt:lpstr>Why is an understanding of data important for ALL students ?</vt:lpstr>
      <vt:lpstr>Advice on getting started …</vt:lpstr>
      <vt:lpstr>Data sources for your projects</vt:lpstr>
      <vt:lpstr>Primary Data Sources 10 tips for creating a survey</vt:lpstr>
      <vt:lpstr>Primary Data Sources Resources</vt:lpstr>
      <vt:lpstr>Primary Data Sources Simple Example</vt:lpstr>
      <vt:lpstr>Secondary Dataset Data you use within your project but which was originally collected for a different purpose</vt:lpstr>
      <vt:lpstr>One option is to follow a set Challenge</vt:lpstr>
      <vt:lpstr>Challenge 1 Does every picture tell a story?</vt:lpstr>
      <vt:lpstr>Challenge 1 – Is there a formula for a box office smash? </vt:lpstr>
      <vt:lpstr>Challenge 1 – The Approach</vt:lpstr>
      <vt:lpstr>Challenge 2 You are experts in Education</vt:lpstr>
      <vt:lpstr>Challenge 2 - What changes would you make to Education Policy? </vt:lpstr>
      <vt:lpstr>Challenge 2 – The approach</vt:lpstr>
      <vt:lpstr>Challenge 3 Can you help the USA reduce violent crime? </vt:lpstr>
      <vt:lpstr>Challenge 3 - What changes would reduce violent crime? </vt:lpstr>
      <vt:lpstr>Challenge 3 – The Approach</vt:lpstr>
      <vt:lpstr>Data Science Theory Learning The Basics of Data Science</vt:lpstr>
      <vt:lpstr>Data Science Toolkit Analysing data using Excel, R and Python.</vt:lpstr>
      <vt:lpstr>Twitter Learn from the Best</vt:lpstr>
      <vt:lpstr>Podcasts Fun Listening</vt:lpstr>
      <vt:lpstr>Reading Material Read, Understand and Apply</vt:lpstr>
      <vt:lpstr>Other Online Resources Data Science Communities</vt:lpstr>
      <vt:lpstr>Staying Up To Date Get the latest Data Science News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234</cp:revision>
  <cp:lastPrinted>2017-09-12T14:07:06Z</cp:lastPrinted>
  <dcterms:created xsi:type="dcterms:W3CDTF">2017-05-07T08:06:34Z</dcterms:created>
  <dcterms:modified xsi:type="dcterms:W3CDTF">2019-07-13T06:38:41Z</dcterms:modified>
</cp:coreProperties>
</file>